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 id="271" r:id="rId17"/>
    <p:sldId id="272" r:id="rId18"/>
    <p:sldId id="273" r:id="rId1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2CBE3"/>
    <a:srgbClr val="F07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BF6531-22EA-442E-BE76-67A6804793EB}" v="642" dt="2023-03-01T22:31:56.3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115" d="100"/>
          <a:sy n="115" d="100"/>
        </p:scale>
        <p:origin x="3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916566-F3AC-45ED-9888-86E606372418}" type="doc">
      <dgm:prSet loTypeId="urn:microsoft.com/office/officeart/2005/8/layout/default" loCatId="list" qsTypeId="urn:microsoft.com/office/officeart/2005/8/quickstyle/simple5" qsCatId="simple" csTypeId="urn:microsoft.com/office/officeart/2005/8/colors/accent0_1" csCatId="mainScheme" phldr="1"/>
      <dgm:spPr/>
      <dgm:t>
        <a:bodyPr/>
        <a:lstStyle/>
        <a:p>
          <a:endParaRPr lang="ru-RU"/>
        </a:p>
      </dgm:t>
    </dgm:pt>
    <dgm:pt modelId="{CD5BCD9D-A9E7-414C-9DE9-5838292B58C7}">
      <dgm:prSet phldrT="[Текст]" phldr="0"/>
      <dgm:spPr/>
      <dgm:t>
        <a:bodyPr/>
        <a:lstStyle/>
        <a:p>
          <a:pPr algn="just"/>
          <a:r>
            <a:rPr lang="ru-RU" dirty="0"/>
            <a:t>Частое использование слов паразитов.</a:t>
          </a:r>
        </a:p>
      </dgm:t>
    </dgm:pt>
    <dgm:pt modelId="{FB934CEF-C549-4416-B2C0-3684D568E73B}" type="parTrans" cxnId="{9FCB8172-023A-4B7A-BD03-E6A1A1DF0280}">
      <dgm:prSet/>
      <dgm:spPr/>
      <dgm:t>
        <a:bodyPr/>
        <a:lstStyle/>
        <a:p>
          <a:endParaRPr lang="ru-RU"/>
        </a:p>
      </dgm:t>
    </dgm:pt>
    <dgm:pt modelId="{1FF1DFF0-5655-47AB-9A30-0705ECBC0F7B}" type="sibTrans" cxnId="{9FCB8172-023A-4B7A-BD03-E6A1A1DF0280}">
      <dgm:prSet/>
      <dgm:spPr/>
      <dgm:t>
        <a:bodyPr/>
        <a:lstStyle/>
        <a:p>
          <a:endParaRPr lang="ru-RU"/>
        </a:p>
      </dgm:t>
    </dgm:pt>
    <dgm:pt modelId="{53DEB5B0-580F-4C8A-96D4-AA62E649860A}">
      <dgm:prSet phldr="0"/>
      <dgm:spPr/>
      <dgm:t>
        <a:bodyPr/>
        <a:lstStyle/>
        <a:p>
          <a:pPr algn="just" rtl="0"/>
          <a:r>
            <a:rPr lang="ru-RU" dirty="0"/>
            <a:t>Плохая дикция.</a:t>
          </a:r>
        </a:p>
      </dgm:t>
    </dgm:pt>
    <dgm:pt modelId="{E895DE1A-7E9C-49B8-9713-E3453739B1AD}" type="parTrans" cxnId="{FD796CBF-A435-4DDC-83F6-A9F57A6F0A3C}">
      <dgm:prSet/>
      <dgm:spPr/>
      <dgm:t>
        <a:bodyPr/>
        <a:lstStyle/>
        <a:p>
          <a:endParaRPr lang="ru-RU"/>
        </a:p>
      </dgm:t>
    </dgm:pt>
    <dgm:pt modelId="{36083AAA-3175-4AE5-976F-38D7C72A75ED}" type="sibTrans" cxnId="{FD796CBF-A435-4DDC-83F6-A9F57A6F0A3C}">
      <dgm:prSet/>
      <dgm:spPr/>
      <dgm:t>
        <a:bodyPr/>
        <a:lstStyle/>
        <a:p>
          <a:endParaRPr lang="ru-RU"/>
        </a:p>
      </dgm:t>
    </dgm:pt>
    <dgm:pt modelId="{B021E5C3-3018-4E47-902F-A18C6CF0ED36}">
      <dgm:prSet phldr="0"/>
      <dgm:spPr/>
      <dgm:t>
        <a:bodyPr/>
        <a:lstStyle/>
        <a:p>
          <a:pPr algn="just"/>
          <a:r>
            <a:rPr lang="ru-RU" dirty="0"/>
            <a:t>Низкий уровень культуры речи, который проявляется в неумении регулировать громкость и темп произносимых слов.</a:t>
          </a:r>
        </a:p>
      </dgm:t>
    </dgm:pt>
    <dgm:pt modelId="{B415866C-DC5C-4711-ABEE-23797770F2BD}" type="parTrans" cxnId="{C02887C5-71D4-45FB-8DE7-1F674E7D15E7}">
      <dgm:prSet/>
      <dgm:spPr/>
      <dgm:t>
        <a:bodyPr/>
        <a:lstStyle/>
        <a:p>
          <a:endParaRPr lang="ru-RU"/>
        </a:p>
      </dgm:t>
    </dgm:pt>
    <dgm:pt modelId="{8B1783DB-7B4E-4FCC-AD55-8FBC6227D59A}" type="sibTrans" cxnId="{C02887C5-71D4-45FB-8DE7-1F674E7D15E7}">
      <dgm:prSet/>
      <dgm:spPr/>
      <dgm:t>
        <a:bodyPr/>
        <a:lstStyle/>
        <a:p>
          <a:endParaRPr lang="ru-RU"/>
        </a:p>
      </dgm:t>
    </dgm:pt>
    <dgm:pt modelId="{8E506976-FE08-46C7-B381-924839092EAE}">
      <dgm:prSet phldr="0"/>
      <dgm:spPr/>
      <dgm:t>
        <a:bodyPr/>
        <a:lstStyle/>
        <a:p>
          <a:pPr algn="just"/>
          <a:r>
            <a:rPr lang="ru-RU" dirty="0"/>
            <a:t>Ситуативная речь, состоящая по большей части из односложных предложений.</a:t>
          </a:r>
        </a:p>
      </dgm:t>
    </dgm:pt>
    <dgm:pt modelId="{E0E3FD04-4598-4380-BC02-E5869F9CAF37}" type="parTrans" cxnId="{260DD526-DA61-40CB-AD75-4106F82BB146}">
      <dgm:prSet/>
      <dgm:spPr/>
      <dgm:t>
        <a:bodyPr/>
        <a:lstStyle/>
        <a:p>
          <a:endParaRPr lang="ru-RU"/>
        </a:p>
      </dgm:t>
    </dgm:pt>
    <dgm:pt modelId="{108686C1-D939-4993-A352-5C2900015119}" type="sibTrans" cxnId="{260DD526-DA61-40CB-AD75-4106F82BB146}">
      <dgm:prSet/>
      <dgm:spPr/>
      <dgm:t>
        <a:bodyPr/>
        <a:lstStyle/>
        <a:p>
          <a:endParaRPr lang="ru-RU"/>
        </a:p>
      </dgm:t>
    </dgm:pt>
    <dgm:pt modelId="{00D6CE61-9C17-46B5-AA34-CAC78E70B211}">
      <dgm:prSet phldr="0"/>
      <dgm:spPr/>
      <dgm:t>
        <a:bodyPr/>
        <a:lstStyle/>
        <a:p>
          <a:pPr algn="just"/>
          <a:r>
            <a:rPr lang="ru-RU" dirty="0"/>
            <a:t>Бедный словарный запас.</a:t>
          </a:r>
        </a:p>
      </dgm:t>
    </dgm:pt>
    <dgm:pt modelId="{AC095711-028A-4CD6-8D03-9899BCB41350}" type="parTrans" cxnId="{3FD48177-9898-41B8-9F87-1F0FE452DC67}">
      <dgm:prSet/>
      <dgm:spPr/>
      <dgm:t>
        <a:bodyPr/>
        <a:lstStyle/>
        <a:p>
          <a:endParaRPr lang="ru-RU"/>
        </a:p>
      </dgm:t>
    </dgm:pt>
    <dgm:pt modelId="{57A56E16-EFE9-46DF-BF75-359EA8BA3BD8}" type="sibTrans" cxnId="{3FD48177-9898-41B8-9F87-1F0FE452DC67}">
      <dgm:prSet/>
      <dgm:spPr/>
      <dgm:t>
        <a:bodyPr/>
        <a:lstStyle/>
        <a:p>
          <a:endParaRPr lang="ru-RU"/>
        </a:p>
      </dgm:t>
    </dgm:pt>
    <dgm:pt modelId="{86049114-DB88-45EB-BFEC-91678187AB67}">
      <dgm:prSet phldr="0"/>
      <dgm:spPr/>
      <dgm:t>
        <a:bodyPr/>
        <a:lstStyle/>
        <a:p>
          <a:pPr algn="just"/>
          <a:r>
            <a:rPr lang="ru-RU" dirty="0"/>
            <a:t>Незнание грамматики, которое проявляется в неумении строить сложное предложение.</a:t>
          </a:r>
        </a:p>
      </dgm:t>
    </dgm:pt>
    <dgm:pt modelId="{3F8FB256-4638-4C8B-AD0A-115C76F59C49}" type="parTrans" cxnId="{760C0DBB-3B0A-4555-92F4-AFD83DF529AE}">
      <dgm:prSet/>
      <dgm:spPr/>
      <dgm:t>
        <a:bodyPr/>
        <a:lstStyle/>
        <a:p>
          <a:endParaRPr lang="ru-RU"/>
        </a:p>
      </dgm:t>
    </dgm:pt>
    <dgm:pt modelId="{F1D8FD8C-0959-48CC-8707-EDECF02CD43D}" type="sibTrans" cxnId="{760C0DBB-3B0A-4555-92F4-AFD83DF529AE}">
      <dgm:prSet/>
      <dgm:spPr/>
      <dgm:t>
        <a:bodyPr/>
        <a:lstStyle/>
        <a:p>
          <a:endParaRPr lang="ru-RU"/>
        </a:p>
      </dgm:t>
    </dgm:pt>
    <dgm:pt modelId="{B7A24465-EB1C-442F-AAAE-5288D106988A}">
      <dgm:prSet phldr="0"/>
      <dgm:spPr/>
      <dgm:t>
        <a:bodyPr/>
        <a:lstStyle/>
        <a:p>
          <a:pPr algn="just"/>
          <a:r>
            <a:rPr lang="ru-RU" dirty="0"/>
            <a:t>Неспособность к диалогической речи (очень часто ребенок не может сформулировать вопрос).</a:t>
          </a:r>
        </a:p>
      </dgm:t>
    </dgm:pt>
    <dgm:pt modelId="{FCD7B058-DBE3-4F7C-9FC3-30A4AEDA2D36}" type="parTrans" cxnId="{52526AF1-B516-49FB-9180-FD318FA32085}">
      <dgm:prSet/>
      <dgm:spPr/>
      <dgm:t>
        <a:bodyPr/>
        <a:lstStyle/>
        <a:p>
          <a:endParaRPr lang="ru-RU"/>
        </a:p>
      </dgm:t>
    </dgm:pt>
    <dgm:pt modelId="{291AAD0B-3992-448B-8134-B2C7E5DA2222}" type="sibTrans" cxnId="{52526AF1-B516-49FB-9180-FD318FA32085}">
      <dgm:prSet/>
      <dgm:spPr/>
      <dgm:t>
        <a:bodyPr/>
        <a:lstStyle/>
        <a:p>
          <a:endParaRPr lang="ru-RU"/>
        </a:p>
      </dgm:t>
    </dgm:pt>
    <dgm:pt modelId="{65009DA5-A927-4B92-8EC1-1A8BA7895235}">
      <dgm:prSet phldr="0"/>
      <dgm:spPr/>
      <dgm:t>
        <a:bodyPr/>
        <a:lstStyle/>
        <a:p>
          <a:pPr algn="just"/>
          <a:r>
            <a:rPr lang="ru-RU" dirty="0"/>
            <a:t>Неумение строить монолог.</a:t>
          </a:r>
        </a:p>
      </dgm:t>
    </dgm:pt>
    <dgm:pt modelId="{1489DF0D-9E62-4034-9E1A-493F4F349BDF}" type="parTrans" cxnId="{F1820891-A26B-4AD1-B39C-3A586063B91F}">
      <dgm:prSet/>
      <dgm:spPr/>
      <dgm:t>
        <a:bodyPr/>
        <a:lstStyle/>
        <a:p>
          <a:endParaRPr lang="ru-RU"/>
        </a:p>
      </dgm:t>
    </dgm:pt>
    <dgm:pt modelId="{09DD1554-205E-4985-BFB9-F3BE1B19732A}" type="sibTrans" cxnId="{F1820891-A26B-4AD1-B39C-3A586063B91F}">
      <dgm:prSet/>
      <dgm:spPr/>
      <dgm:t>
        <a:bodyPr/>
        <a:lstStyle/>
        <a:p>
          <a:endParaRPr lang="ru-RU"/>
        </a:p>
      </dgm:t>
    </dgm:pt>
    <dgm:pt modelId="{536867A3-8786-469A-AF97-635F319E6D9E}">
      <dgm:prSet phldr="0"/>
      <dgm:spPr/>
      <dgm:t>
        <a:bodyPr/>
        <a:lstStyle/>
        <a:p>
          <a:pPr algn="just"/>
          <a:r>
            <a:rPr lang="ru-RU" dirty="0"/>
            <a:t>Неспособность обосновать свое утверждение логически.</a:t>
          </a:r>
        </a:p>
      </dgm:t>
    </dgm:pt>
    <dgm:pt modelId="{FBEEC0AB-E74D-4D58-8D09-7411E9505232}" type="parTrans" cxnId="{E2FE6B56-9CFB-486E-BB38-30DA18CB9FBB}">
      <dgm:prSet/>
      <dgm:spPr/>
      <dgm:t>
        <a:bodyPr/>
        <a:lstStyle/>
        <a:p>
          <a:endParaRPr lang="ru-RU"/>
        </a:p>
      </dgm:t>
    </dgm:pt>
    <dgm:pt modelId="{C9DA5F4C-33C9-47A5-B5B8-8803C874EEB2}" type="sibTrans" cxnId="{E2FE6B56-9CFB-486E-BB38-30DA18CB9FBB}">
      <dgm:prSet/>
      <dgm:spPr/>
      <dgm:t>
        <a:bodyPr/>
        <a:lstStyle/>
        <a:p>
          <a:endParaRPr lang="ru-RU"/>
        </a:p>
      </dgm:t>
    </dgm:pt>
    <dgm:pt modelId="{39C2D1DF-F100-4C32-9A5A-0522F3BA4F12}" type="pres">
      <dgm:prSet presAssocID="{DA916566-F3AC-45ED-9888-86E606372418}" presName="diagram" presStyleCnt="0">
        <dgm:presLayoutVars>
          <dgm:dir/>
          <dgm:resizeHandles val="exact"/>
        </dgm:presLayoutVars>
      </dgm:prSet>
      <dgm:spPr/>
      <dgm:t>
        <a:bodyPr/>
        <a:lstStyle/>
        <a:p>
          <a:endParaRPr lang="ru-RU"/>
        </a:p>
      </dgm:t>
    </dgm:pt>
    <dgm:pt modelId="{A1447832-91AC-48AC-BE85-B76884C13C19}" type="pres">
      <dgm:prSet presAssocID="{53DEB5B0-580F-4C8A-96D4-AA62E649860A}" presName="node" presStyleLbl="node1" presStyleIdx="0" presStyleCnt="9">
        <dgm:presLayoutVars>
          <dgm:bulletEnabled val="1"/>
        </dgm:presLayoutVars>
      </dgm:prSet>
      <dgm:spPr/>
      <dgm:t>
        <a:bodyPr/>
        <a:lstStyle/>
        <a:p>
          <a:endParaRPr lang="ru-RU"/>
        </a:p>
      </dgm:t>
    </dgm:pt>
    <dgm:pt modelId="{40FC86D8-AA86-444C-9915-BCA6323483A7}" type="pres">
      <dgm:prSet presAssocID="{36083AAA-3175-4AE5-976F-38D7C72A75ED}" presName="sibTrans" presStyleCnt="0"/>
      <dgm:spPr/>
    </dgm:pt>
    <dgm:pt modelId="{A9565311-4830-4C21-80F4-F75A3BD0FCF1}" type="pres">
      <dgm:prSet presAssocID="{B021E5C3-3018-4E47-902F-A18C6CF0ED36}" presName="node" presStyleLbl="node1" presStyleIdx="1" presStyleCnt="9">
        <dgm:presLayoutVars>
          <dgm:bulletEnabled val="1"/>
        </dgm:presLayoutVars>
      </dgm:prSet>
      <dgm:spPr/>
      <dgm:t>
        <a:bodyPr/>
        <a:lstStyle/>
        <a:p>
          <a:endParaRPr lang="ru-RU"/>
        </a:p>
      </dgm:t>
    </dgm:pt>
    <dgm:pt modelId="{5F704186-67F3-466D-8AD2-68C29C4EC15D}" type="pres">
      <dgm:prSet presAssocID="{8B1783DB-7B4E-4FCC-AD55-8FBC6227D59A}" presName="sibTrans" presStyleCnt="0"/>
      <dgm:spPr/>
    </dgm:pt>
    <dgm:pt modelId="{74DE63FF-43BF-4914-8F3C-81AE9DED99F5}" type="pres">
      <dgm:prSet presAssocID="{8E506976-FE08-46C7-B381-924839092EAE}" presName="node" presStyleLbl="node1" presStyleIdx="2" presStyleCnt="9">
        <dgm:presLayoutVars>
          <dgm:bulletEnabled val="1"/>
        </dgm:presLayoutVars>
      </dgm:prSet>
      <dgm:spPr/>
      <dgm:t>
        <a:bodyPr/>
        <a:lstStyle/>
        <a:p>
          <a:endParaRPr lang="ru-RU"/>
        </a:p>
      </dgm:t>
    </dgm:pt>
    <dgm:pt modelId="{F94A25E5-FE84-453D-82F1-5515BCAB0A26}" type="pres">
      <dgm:prSet presAssocID="{108686C1-D939-4993-A352-5C2900015119}" presName="sibTrans" presStyleCnt="0"/>
      <dgm:spPr/>
    </dgm:pt>
    <dgm:pt modelId="{1A3A216F-3A98-4903-8745-CF7EEE70D40A}" type="pres">
      <dgm:prSet presAssocID="{00D6CE61-9C17-46B5-AA34-CAC78E70B211}" presName="node" presStyleLbl="node1" presStyleIdx="3" presStyleCnt="9">
        <dgm:presLayoutVars>
          <dgm:bulletEnabled val="1"/>
        </dgm:presLayoutVars>
      </dgm:prSet>
      <dgm:spPr/>
      <dgm:t>
        <a:bodyPr/>
        <a:lstStyle/>
        <a:p>
          <a:endParaRPr lang="ru-RU"/>
        </a:p>
      </dgm:t>
    </dgm:pt>
    <dgm:pt modelId="{359FCEED-BB51-45C8-9499-6E6BD7012E46}" type="pres">
      <dgm:prSet presAssocID="{57A56E16-EFE9-46DF-BF75-359EA8BA3BD8}" presName="sibTrans" presStyleCnt="0"/>
      <dgm:spPr/>
    </dgm:pt>
    <dgm:pt modelId="{74160E25-ED05-4EA9-B153-6BA007C46EB1}" type="pres">
      <dgm:prSet presAssocID="{86049114-DB88-45EB-BFEC-91678187AB67}" presName="node" presStyleLbl="node1" presStyleIdx="4" presStyleCnt="9">
        <dgm:presLayoutVars>
          <dgm:bulletEnabled val="1"/>
        </dgm:presLayoutVars>
      </dgm:prSet>
      <dgm:spPr/>
      <dgm:t>
        <a:bodyPr/>
        <a:lstStyle/>
        <a:p>
          <a:endParaRPr lang="ru-RU"/>
        </a:p>
      </dgm:t>
    </dgm:pt>
    <dgm:pt modelId="{5679E477-DD85-4758-BBCC-FC593077A110}" type="pres">
      <dgm:prSet presAssocID="{F1D8FD8C-0959-48CC-8707-EDECF02CD43D}" presName="sibTrans" presStyleCnt="0"/>
      <dgm:spPr/>
    </dgm:pt>
    <dgm:pt modelId="{5A35F6C0-BD9F-4029-8C1D-1D20C0DDFC6E}" type="pres">
      <dgm:prSet presAssocID="{B7A24465-EB1C-442F-AAAE-5288D106988A}" presName="node" presStyleLbl="node1" presStyleIdx="5" presStyleCnt="9">
        <dgm:presLayoutVars>
          <dgm:bulletEnabled val="1"/>
        </dgm:presLayoutVars>
      </dgm:prSet>
      <dgm:spPr/>
      <dgm:t>
        <a:bodyPr/>
        <a:lstStyle/>
        <a:p>
          <a:endParaRPr lang="ru-RU"/>
        </a:p>
      </dgm:t>
    </dgm:pt>
    <dgm:pt modelId="{CCDD73FD-9847-4E78-81D8-6639E1F64E82}" type="pres">
      <dgm:prSet presAssocID="{291AAD0B-3992-448B-8134-B2C7E5DA2222}" presName="sibTrans" presStyleCnt="0"/>
      <dgm:spPr/>
    </dgm:pt>
    <dgm:pt modelId="{49F8B21B-75D3-400A-AC70-6907AD1BFB53}" type="pres">
      <dgm:prSet presAssocID="{65009DA5-A927-4B92-8EC1-1A8BA7895235}" presName="node" presStyleLbl="node1" presStyleIdx="6" presStyleCnt="9">
        <dgm:presLayoutVars>
          <dgm:bulletEnabled val="1"/>
        </dgm:presLayoutVars>
      </dgm:prSet>
      <dgm:spPr/>
      <dgm:t>
        <a:bodyPr/>
        <a:lstStyle/>
        <a:p>
          <a:endParaRPr lang="ru-RU"/>
        </a:p>
      </dgm:t>
    </dgm:pt>
    <dgm:pt modelId="{BE03EE70-F6B8-4391-B7DB-8945CFF2BE31}" type="pres">
      <dgm:prSet presAssocID="{09DD1554-205E-4985-BFB9-F3BE1B19732A}" presName="sibTrans" presStyleCnt="0"/>
      <dgm:spPr/>
    </dgm:pt>
    <dgm:pt modelId="{4D4DA201-3D3A-4C8C-9491-8EF5876D105D}" type="pres">
      <dgm:prSet presAssocID="{536867A3-8786-469A-AF97-635F319E6D9E}" presName="node" presStyleLbl="node1" presStyleIdx="7" presStyleCnt="9">
        <dgm:presLayoutVars>
          <dgm:bulletEnabled val="1"/>
        </dgm:presLayoutVars>
      </dgm:prSet>
      <dgm:spPr/>
      <dgm:t>
        <a:bodyPr/>
        <a:lstStyle/>
        <a:p>
          <a:endParaRPr lang="ru-RU"/>
        </a:p>
      </dgm:t>
    </dgm:pt>
    <dgm:pt modelId="{A022F508-C393-4AD8-B674-391F99708D49}" type="pres">
      <dgm:prSet presAssocID="{C9DA5F4C-33C9-47A5-B5B8-8803C874EEB2}" presName="sibTrans" presStyleCnt="0"/>
      <dgm:spPr/>
    </dgm:pt>
    <dgm:pt modelId="{214ACAC1-DC99-4E29-A817-8C9E0FD0BE91}" type="pres">
      <dgm:prSet presAssocID="{CD5BCD9D-A9E7-414C-9DE9-5838292B58C7}" presName="node" presStyleLbl="node1" presStyleIdx="8" presStyleCnt="9">
        <dgm:presLayoutVars>
          <dgm:bulletEnabled val="1"/>
        </dgm:presLayoutVars>
      </dgm:prSet>
      <dgm:spPr/>
      <dgm:t>
        <a:bodyPr/>
        <a:lstStyle/>
        <a:p>
          <a:endParaRPr lang="ru-RU"/>
        </a:p>
      </dgm:t>
    </dgm:pt>
  </dgm:ptLst>
  <dgm:cxnLst>
    <dgm:cxn modelId="{52526AF1-B516-49FB-9180-FD318FA32085}" srcId="{DA916566-F3AC-45ED-9888-86E606372418}" destId="{B7A24465-EB1C-442F-AAAE-5288D106988A}" srcOrd="5" destOrd="0" parTransId="{FCD7B058-DBE3-4F7C-9FC3-30A4AEDA2D36}" sibTransId="{291AAD0B-3992-448B-8134-B2C7E5DA2222}"/>
    <dgm:cxn modelId="{260DD526-DA61-40CB-AD75-4106F82BB146}" srcId="{DA916566-F3AC-45ED-9888-86E606372418}" destId="{8E506976-FE08-46C7-B381-924839092EAE}" srcOrd="2" destOrd="0" parTransId="{E0E3FD04-4598-4380-BC02-E5869F9CAF37}" sibTransId="{108686C1-D939-4993-A352-5C2900015119}"/>
    <dgm:cxn modelId="{67771D6E-0EDA-48AC-958B-6CD0C8706018}" type="presOf" srcId="{86049114-DB88-45EB-BFEC-91678187AB67}" destId="{74160E25-ED05-4EA9-B153-6BA007C46EB1}" srcOrd="0" destOrd="0" presId="urn:microsoft.com/office/officeart/2005/8/layout/default"/>
    <dgm:cxn modelId="{F1820891-A26B-4AD1-B39C-3A586063B91F}" srcId="{DA916566-F3AC-45ED-9888-86E606372418}" destId="{65009DA5-A927-4B92-8EC1-1A8BA7895235}" srcOrd="6" destOrd="0" parTransId="{1489DF0D-9E62-4034-9E1A-493F4F349BDF}" sibTransId="{09DD1554-205E-4985-BFB9-F3BE1B19732A}"/>
    <dgm:cxn modelId="{0E202673-8577-45D4-A427-6F373E65EF80}" type="presOf" srcId="{00D6CE61-9C17-46B5-AA34-CAC78E70B211}" destId="{1A3A216F-3A98-4903-8745-CF7EEE70D40A}" srcOrd="0" destOrd="0" presId="urn:microsoft.com/office/officeart/2005/8/layout/default"/>
    <dgm:cxn modelId="{C02887C5-71D4-45FB-8DE7-1F674E7D15E7}" srcId="{DA916566-F3AC-45ED-9888-86E606372418}" destId="{B021E5C3-3018-4E47-902F-A18C6CF0ED36}" srcOrd="1" destOrd="0" parTransId="{B415866C-DC5C-4711-ABEE-23797770F2BD}" sibTransId="{8B1783DB-7B4E-4FCC-AD55-8FBC6227D59A}"/>
    <dgm:cxn modelId="{AB0B9B92-393C-4DF8-A520-239E574688BA}" type="presOf" srcId="{DA916566-F3AC-45ED-9888-86E606372418}" destId="{39C2D1DF-F100-4C32-9A5A-0522F3BA4F12}" srcOrd="0" destOrd="0" presId="urn:microsoft.com/office/officeart/2005/8/layout/default"/>
    <dgm:cxn modelId="{E6B30C5C-77AD-4DD4-8092-783BD0C19759}" type="presOf" srcId="{65009DA5-A927-4B92-8EC1-1A8BA7895235}" destId="{49F8B21B-75D3-400A-AC70-6907AD1BFB53}" srcOrd="0" destOrd="0" presId="urn:microsoft.com/office/officeart/2005/8/layout/default"/>
    <dgm:cxn modelId="{92C23430-8DF9-4B1F-B3F1-046F3AF97FF9}" type="presOf" srcId="{536867A3-8786-469A-AF97-635F319E6D9E}" destId="{4D4DA201-3D3A-4C8C-9491-8EF5876D105D}" srcOrd="0" destOrd="0" presId="urn:microsoft.com/office/officeart/2005/8/layout/default"/>
    <dgm:cxn modelId="{E2FE6B56-9CFB-486E-BB38-30DA18CB9FBB}" srcId="{DA916566-F3AC-45ED-9888-86E606372418}" destId="{536867A3-8786-469A-AF97-635F319E6D9E}" srcOrd="7" destOrd="0" parTransId="{FBEEC0AB-E74D-4D58-8D09-7411E9505232}" sibTransId="{C9DA5F4C-33C9-47A5-B5B8-8803C874EEB2}"/>
    <dgm:cxn modelId="{FD796CBF-A435-4DDC-83F6-A9F57A6F0A3C}" srcId="{DA916566-F3AC-45ED-9888-86E606372418}" destId="{53DEB5B0-580F-4C8A-96D4-AA62E649860A}" srcOrd="0" destOrd="0" parTransId="{E895DE1A-7E9C-49B8-9713-E3453739B1AD}" sibTransId="{36083AAA-3175-4AE5-976F-38D7C72A75ED}"/>
    <dgm:cxn modelId="{F7B75AFB-D76B-4C3D-8175-C29270B43622}" type="presOf" srcId="{8E506976-FE08-46C7-B381-924839092EAE}" destId="{74DE63FF-43BF-4914-8F3C-81AE9DED99F5}" srcOrd="0" destOrd="0" presId="urn:microsoft.com/office/officeart/2005/8/layout/default"/>
    <dgm:cxn modelId="{43F75CEC-91A0-41E5-9AD4-BB0049688FBC}" type="presOf" srcId="{53DEB5B0-580F-4C8A-96D4-AA62E649860A}" destId="{A1447832-91AC-48AC-BE85-B76884C13C19}" srcOrd="0" destOrd="0" presId="urn:microsoft.com/office/officeart/2005/8/layout/default"/>
    <dgm:cxn modelId="{8ABE51ED-8AF5-475C-AEC6-6FB49B3A1186}" type="presOf" srcId="{B021E5C3-3018-4E47-902F-A18C6CF0ED36}" destId="{A9565311-4830-4C21-80F4-F75A3BD0FCF1}" srcOrd="0" destOrd="0" presId="urn:microsoft.com/office/officeart/2005/8/layout/default"/>
    <dgm:cxn modelId="{3FD48177-9898-41B8-9F87-1F0FE452DC67}" srcId="{DA916566-F3AC-45ED-9888-86E606372418}" destId="{00D6CE61-9C17-46B5-AA34-CAC78E70B211}" srcOrd="3" destOrd="0" parTransId="{AC095711-028A-4CD6-8D03-9899BCB41350}" sibTransId="{57A56E16-EFE9-46DF-BF75-359EA8BA3BD8}"/>
    <dgm:cxn modelId="{709B5812-CAB9-46A7-9714-9774F65EAACB}" type="presOf" srcId="{B7A24465-EB1C-442F-AAAE-5288D106988A}" destId="{5A35F6C0-BD9F-4029-8C1D-1D20C0DDFC6E}" srcOrd="0" destOrd="0" presId="urn:microsoft.com/office/officeart/2005/8/layout/default"/>
    <dgm:cxn modelId="{760C0DBB-3B0A-4555-92F4-AFD83DF529AE}" srcId="{DA916566-F3AC-45ED-9888-86E606372418}" destId="{86049114-DB88-45EB-BFEC-91678187AB67}" srcOrd="4" destOrd="0" parTransId="{3F8FB256-4638-4C8B-AD0A-115C76F59C49}" sibTransId="{F1D8FD8C-0959-48CC-8707-EDECF02CD43D}"/>
    <dgm:cxn modelId="{9FCB8172-023A-4B7A-BD03-E6A1A1DF0280}" srcId="{DA916566-F3AC-45ED-9888-86E606372418}" destId="{CD5BCD9D-A9E7-414C-9DE9-5838292B58C7}" srcOrd="8" destOrd="0" parTransId="{FB934CEF-C549-4416-B2C0-3684D568E73B}" sibTransId="{1FF1DFF0-5655-47AB-9A30-0705ECBC0F7B}"/>
    <dgm:cxn modelId="{0BEB4999-3298-4DB9-82A4-3B58BA19AC77}" type="presOf" srcId="{CD5BCD9D-A9E7-414C-9DE9-5838292B58C7}" destId="{214ACAC1-DC99-4E29-A817-8C9E0FD0BE91}" srcOrd="0" destOrd="0" presId="urn:microsoft.com/office/officeart/2005/8/layout/default"/>
    <dgm:cxn modelId="{B07F19F6-8709-42DD-9D03-CA56BC852996}" type="presParOf" srcId="{39C2D1DF-F100-4C32-9A5A-0522F3BA4F12}" destId="{A1447832-91AC-48AC-BE85-B76884C13C19}" srcOrd="0" destOrd="0" presId="urn:microsoft.com/office/officeart/2005/8/layout/default"/>
    <dgm:cxn modelId="{CE1DFBC3-8C93-4118-B455-401873CCC50B}" type="presParOf" srcId="{39C2D1DF-F100-4C32-9A5A-0522F3BA4F12}" destId="{40FC86D8-AA86-444C-9915-BCA6323483A7}" srcOrd="1" destOrd="0" presId="urn:microsoft.com/office/officeart/2005/8/layout/default"/>
    <dgm:cxn modelId="{09A47E4A-3DC2-4772-A406-901D96A010FF}" type="presParOf" srcId="{39C2D1DF-F100-4C32-9A5A-0522F3BA4F12}" destId="{A9565311-4830-4C21-80F4-F75A3BD0FCF1}" srcOrd="2" destOrd="0" presId="urn:microsoft.com/office/officeart/2005/8/layout/default"/>
    <dgm:cxn modelId="{5D39254C-924E-479E-8B9B-88AB5ABAA55D}" type="presParOf" srcId="{39C2D1DF-F100-4C32-9A5A-0522F3BA4F12}" destId="{5F704186-67F3-466D-8AD2-68C29C4EC15D}" srcOrd="3" destOrd="0" presId="urn:microsoft.com/office/officeart/2005/8/layout/default"/>
    <dgm:cxn modelId="{D0C79A39-183A-4342-A79D-319A8AB98379}" type="presParOf" srcId="{39C2D1DF-F100-4C32-9A5A-0522F3BA4F12}" destId="{74DE63FF-43BF-4914-8F3C-81AE9DED99F5}" srcOrd="4" destOrd="0" presId="urn:microsoft.com/office/officeart/2005/8/layout/default"/>
    <dgm:cxn modelId="{3E9CA7AA-8957-4E41-A9B0-8C212C87822F}" type="presParOf" srcId="{39C2D1DF-F100-4C32-9A5A-0522F3BA4F12}" destId="{F94A25E5-FE84-453D-82F1-5515BCAB0A26}" srcOrd="5" destOrd="0" presId="urn:microsoft.com/office/officeart/2005/8/layout/default"/>
    <dgm:cxn modelId="{D8707560-2A00-45AB-8213-0B09EEBA2732}" type="presParOf" srcId="{39C2D1DF-F100-4C32-9A5A-0522F3BA4F12}" destId="{1A3A216F-3A98-4903-8745-CF7EEE70D40A}" srcOrd="6" destOrd="0" presId="urn:microsoft.com/office/officeart/2005/8/layout/default"/>
    <dgm:cxn modelId="{DBE738C4-B8D4-413A-8D19-5356B1DBF1EF}" type="presParOf" srcId="{39C2D1DF-F100-4C32-9A5A-0522F3BA4F12}" destId="{359FCEED-BB51-45C8-9499-6E6BD7012E46}" srcOrd="7" destOrd="0" presId="urn:microsoft.com/office/officeart/2005/8/layout/default"/>
    <dgm:cxn modelId="{8BFCF462-BD3B-495F-B53B-E73BF0B00B13}" type="presParOf" srcId="{39C2D1DF-F100-4C32-9A5A-0522F3BA4F12}" destId="{74160E25-ED05-4EA9-B153-6BA007C46EB1}" srcOrd="8" destOrd="0" presId="urn:microsoft.com/office/officeart/2005/8/layout/default"/>
    <dgm:cxn modelId="{5728D9FD-2790-4972-B3E5-D9A581373461}" type="presParOf" srcId="{39C2D1DF-F100-4C32-9A5A-0522F3BA4F12}" destId="{5679E477-DD85-4758-BBCC-FC593077A110}" srcOrd="9" destOrd="0" presId="urn:microsoft.com/office/officeart/2005/8/layout/default"/>
    <dgm:cxn modelId="{2D070ED0-29C9-4C71-8A40-A08DD74151B7}" type="presParOf" srcId="{39C2D1DF-F100-4C32-9A5A-0522F3BA4F12}" destId="{5A35F6C0-BD9F-4029-8C1D-1D20C0DDFC6E}" srcOrd="10" destOrd="0" presId="urn:microsoft.com/office/officeart/2005/8/layout/default"/>
    <dgm:cxn modelId="{71F85263-B777-4E95-8AF8-A9DC6138FB52}" type="presParOf" srcId="{39C2D1DF-F100-4C32-9A5A-0522F3BA4F12}" destId="{CCDD73FD-9847-4E78-81D8-6639E1F64E82}" srcOrd="11" destOrd="0" presId="urn:microsoft.com/office/officeart/2005/8/layout/default"/>
    <dgm:cxn modelId="{8D47A123-19DC-4929-BE50-1F1AA5CD29D5}" type="presParOf" srcId="{39C2D1DF-F100-4C32-9A5A-0522F3BA4F12}" destId="{49F8B21B-75D3-400A-AC70-6907AD1BFB53}" srcOrd="12" destOrd="0" presId="urn:microsoft.com/office/officeart/2005/8/layout/default"/>
    <dgm:cxn modelId="{BFBA459F-0717-4D05-8F30-4F15018F898E}" type="presParOf" srcId="{39C2D1DF-F100-4C32-9A5A-0522F3BA4F12}" destId="{BE03EE70-F6B8-4391-B7DB-8945CFF2BE31}" srcOrd="13" destOrd="0" presId="urn:microsoft.com/office/officeart/2005/8/layout/default"/>
    <dgm:cxn modelId="{BFFCFA64-D93F-49E3-9110-6D44D8EE7351}" type="presParOf" srcId="{39C2D1DF-F100-4C32-9A5A-0522F3BA4F12}" destId="{4D4DA201-3D3A-4C8C-9491-8EF5876D105D}" srcOrd="14" destOrd="0" presId="urn:microsoft.com/office/officeart/2005/8/layout/default"/>
    <dgm:cxn modelId="{6903183D-E81A-45C7-9D9C-396FB68B5A70}" type="presParOf" srcId="{39C2D1DF-F100-4C32-9A5A-0522F3BA4F12}" destId="{A022F508-C393-4AD8-B674-391F99708D49}" srcOrd="15" destOrd="0" presId="urn:microsoft.com/office/officeart/2005/8/layout/default"/>
    <dgm:cxn modelId="{F1396F63-A414-46B1-83FA-AA12897C9336}" type="presParOf" srcId="{39C2D1DF-F100-4C32-9A5A-0522F3BA4F12}" destId="{214ACAC1-DC99-4E29-A817-8C9E0FD0BE91}"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72382D-38A5-48A0-B70E-8CB49A198D3E}" type="doc">
      <dgm:prSet loTypeId="urn:microsoft.com/office/officeart/2005/8/layout/hList6" loCatId="list" qsTypeId="urn:microsoft.com/office/officeart/2005/8/quickstyle/simple1" qsCatId="simple" csTypeId="urn:microsoft.com/office/officeart/2005/8/colors/accent0_1" csCatId="mainScheme" phldr="1"/>
      <dgm:spPr/>
      <dgm:t>
        <a:bodyPr/>
        <a:lstStyle/>
        <a:p>
          <a:endParaRPr lang="ru-RU"/>
        </a:p>
      </dgm:t>
    </dgm:pt>
    <dgm:pt modelId="{645A9466-5A26-4A80-9D37-0C695B8BBA61}">
      <dgm:prSet phldr="0"/>
      <dgm:spPr/>
      <dgm:t>
        <a:bodyPr/>
        <a:lstStyle/>
        <a:p>
          <a:pPr algn="l" rtl="0"/>
          <a:r>
            <a:rPr lang="ru-RU" dirty="0"/>
            <a:t>- обогащение словаря, т. е. усвоение новых, ранее неизвестных детям слов;</a:t>
          </a:r>
        </a:p>
      </dgm:t>
    </dgm:pt>
    <dgm:pt modelId="{DE48E3C2-5A5D-4230-AD28-42C98E410B84}" type="parTrans" cxnId="{DF768E90-6D71-4DAA-BE21-425A0ECCF190}">
      <dgm:prSet/>
      <dgm:spPr/>
    </dgm:pt>
    <dgm:pt modelId="{7DAD4757-1297-42A6-9234-9F5B20F45D62}" type="sibTrans" cxnId="{DF768E90-6D71-4DAA-BE21-425A0ECCF190}">
      <dgm:prSet/>
      <dgm:spPr/>
      <dgm:t>
        <a:bodyPr/>
        <a:lstStyle/>
        <a:p>
          <a:endParaRPr lang="ru-RU"/>
        </a:p>
      </dgm:t>
    </dgm:pt>
    <dgm:pt modelId="{12370A16-DDFF-47AB-BAFA-EDBBF25D5470}">
      <dgm:prSet phldr="0"/>
      <dgm:spPr/>
      <dgm:t>
        <a:bodyPr/>
        <a:lstStyle/>
        <a:p>
          <a:pPr algn="l"/>
          <a:r>
            <a:rPr lang="ru-RU" dirty="0"/>
            <a:t>- уточнение словаря, т. е. словарно-стилистическая работа, овладение точностью и выразительностью языка (наполнение содержанием слов, известных детям, усвоение многозначности, синонимики);</a:t>
          </a:r>
        </a:p>
      </dgm:t>
    </dgm:pt>
    <dgm:pt modelId="{3AE86F1D-5907-43C6-B0F3-E97D7F07415D}" type="parTrans" cxnId="{C3064A34-53CD-4854-9D42-231A25B11D2C}">
      <dgm:prSet/>
      <dgm:spPr/>
    </dgm:pt>
    <dgm:pt modelId="{AEE70A2B-04D1-438A-9A6C-5475F074658A}" type="sibTrans" cxnId="{C3064A34-53CD-4854-9D42-231A25B11D2C}">
      <dgm:prSet/>
      <dgm:spPr/>
      <dgm:t>
        <a:bodyPr/>
        <a:lstStyle/>
        <a:p>
          <a:endParaRPr lang="ru-RU"/>
        </a:p>
      </dgm:t>
    </dgm:pt>
    <dgm:pt modelId="{227648E9-9BF9-4CDF-985B-0AD217429A3C}">
      <dgm:prSet phldr="0"/>
      <dgm:spPr/>
      <dgm:t>
        <a:bodyPr/>
        <a:lstStyle/>
        <a:p>
          <a:pPr algn="l"/>
          <a:r>
            <a:rPr lang="ru-RU" dirty="0"/>
            <a:t>- активизация словаря, т. е. перенесение как можно большего числа из пассивного в активный словарь, включение слов в предложения, словосочетания;</a:t>
          </a:r>
        </a:p>
      </dgm:t>
    </dgm:pt>
    <dgm:pt modelId="{84616AEC-5C2A-42D2-BF30-1263B499A199}" type="parTrans" cxnId="{102C6900-DDBC-48C1-80AA-FBD9C20B0E15}">
      <dgm:prSet/>
      <dgm:spPr/>
    </dgm:pt>
    <dgm:pt modelId="{2FD2208D-1913-4B2F-8CB1-9348C306DA4A}" type="sibTrans" cxnId="{102C6900-DDBC-48C1-80AA-FBD9C20B0E15}">
      <dgm:prSet/>
      <dgm:spPr/>
      <dgm:t>
        <a:bodyPr/>
        <a:lstStyle/>
        <a:p>
          <a:endParaRPr lang="ru-RU"/>
        </a:p>
      </dgm:t>
    </dgm:pt>
    <dgm:pt modelId="{542BE625-FCC5-4202-A98E-E25C4B0FF733}">
      <dgm:prSet phldr="0"/>
      <dgm:spPr/>
      <dgm:t>
        <a:bodyPr/>
        <a:lstStyle/>
        <a:p>
          <a:pPr algn="l"/>
          <a:r>
            <a:rPr lang="ru-RU" dirty="0"/>
            <a:t>- устранение нелитературных слов, перевод их в пассивный словарь (просторечные, диалектные, жаргонные).</a:t>
          </a:r>
        </a:p>
      </dgm:t>
    </dgm:pt>
    <dgm:pt modelId="{B118EC0E-5639-4422-B811-5EB308697470}" type="parTrans" cxnId="{87C8A539-D217-4119-833E-035BDDEF63FA}">
      <dgm:prSet/>
      <dgm:spPr/>
    </dgm:pt>
    <dgm:pt modelId="{C080ECE9-289E-45F6-A075-2FF7986BA96E}" type="sibTrans" cxnId="{87C8A539-D217-4119-833E-035BDDEF63FA}">
      <dgm:prSet/>
      <dgm:spPr/>
      <dgm:t>
        <a:bodyPr/>
        <a:lstStyle/>
        <a:p>
          <a:endParaRPr lang="ru-RU"/>
        </a:p>
      </dgm:t>
    </dgm:pt>
    <dgm:pt modelId="{93CC7B58-86B4-4E52-A1A8-9FBC42F99DF9}">
      <dgm:prSet phldr="0"/>
      <dgm:spPr/>
      <dgm:t>
        <a:bodyPr/>
        <a:lstStyle/>
        <a:p>
          <a:pPr algn="l"/>
          <a:r>
            <a:rPr lang="ru-RU" dirty="0"/>
            <a:t>Усложнение содержания словарной работы наблюдается в каждой возрастной группе, оно идёт по следующим направлениям:</a:t>
          </a:r>
        </a:p>
      </dgm:t>
    </dgm:pt>
    <dgm:pt modelId="{A8FB2E8A-A52B-47A1-A948-F95A3112C4E9}" type="parTrans" cxnId="{501B1CD1-5F7B-4790-BCED-06A81096A8F0}">
      <dgm:prSet/>
      <dgm:spPr/>
    </dgm:pt>
    <dgm:pt modelId="{6C02BFFA-F5B2-4F52-A788-55F4D9DB5043}" type="sibTrans" cxnId="{501B1CD1-5F7B-4790-BCED-06A81096A8F0}">
      <dgm:prSet/>
      <dgm:spPr/>
      <dgm:t>
        <a:bodyPr/>
        <a:lstStyle/>
        <a:p>
          <a:endParaRPr lang="ru-RU"/>
        </a:p>
      </dgm:t>
    </dgm:pt>
    <dgm:pt modelId="{82D3EF4B-2A3E-4AE8-A6EC-48AD0F23DAC1}">
      <dgm:prSet phldr="0"/>
      <dgm:spPr/>
      <dgm:t>
        <a:bodyPr/>
        <a:lstStyle/>
        <a:p>
          <a:pPr algn="l"/>
          <a:r>
            <a:rPr lang="ru-RU" dirty="0"/>
            <a:t>- овладение словарём в единстве с восприятием предметов и явлений в целом;</a:t>
          </a:r>
        </a:p>
      </dgm:t>
    </dgm:pt>
    <dgm:pt modelId="{479D2A4C-D298-4026-A851-A7D8F8511597}" type="parTrans" cxnId="{F07BB3E8-3A30-45EC-824C-D474A47C00B7}">
      <dgm:prSet/>
      <dgm:spPr/>
    </dgm:pt>
    <dgm:pt modelId="{C0772D5F-6104-4DD7-B0D2-A3BFD7F39E5D}" type="sibTrans" cxnId="{F07BB3E8-3A30-45EC-824C-D474A47C00B7}">
      <dgm:prSet/>
      <dgm:spPr/>
      <dgm:t>
        <a:bodyPr/>
        <a:lstStyle/>
        <a:p>
          <a:endParaRPr lang="ru-RU"/>
        </a:p>
      </dgm:t>
    </dgm:pt>
    <dgm:pt modelId="{C921A225-B0D6-4EF8-B48C-A352CB8B2949}">
      <dgm:prSet phldr="0"/>
      <dgm:spPr/>
      <dgm:t>
        <a:bodyPr/>
        <a:lstStyle/>
        <a:p>
          <a:pPr algn="l"/>
          <a:r>
            <a:rPr lang="ru-RU" dirty="0"/>
            <a:t>- рост словаря за счёт понимания слов, обозначающих качества свойства, детали предметов и явлений, их отношения.</a:t>
          </a:r>
        </a:p>
      </dgm:t>
    </dgm:pt>
    <dgm:pt modelId="{7962E02B-A0B4-4E5F-8A9B-9DB70EC50512}" type="parTrans" cxnId="{E2DB055D-CBA3-4B58-A9C0-C74043E9E12C}">
      <dgm:prSet/>
      <dgm:spPr/>
    </dgm:pt>
    <dgm:pt modelId="{1858E075-C555-40BA-B7BE-42A103453B55}" type="sibTrans" cxnId="{E2DB055D-CBA3-4B58-A9C0-C74043E9E12C}">
      <dgm:prSet/>
      <dgm:spPr/>
      <dgm:t>
        <a:bodyPr/>
        <a:lstStyle/>
        <a:p>
          <a:endParaRPr lang="ru-RU"/>
        </a:p>
      </dgm:t>
    </dgm:pt>
    <dgm:pt modelId="{916F4317-6D45-48F0-895B-C371F15426CC}" type="pres">
      <dgm:prSet presAssocID="{9B72382D-38A5-48A0-B70E-8CB49A198D3E}" presName="Name0" presStyleCnt="0">
        <dgm:presLayoutVars>
          <dgm:dir/>
          <dgm:resizeHandles val="exact"/>
        </dgm:presLayoutVars>
      </dgm:prSet>
      <dgm:spPr/>
      <dgm:t>
        <a:bodyPr/>
        <a:lstStyle/>
        <a:p>
          <a:endParaRPr lang="ru-RU"/>
        </a:p>
      </dgm:t>
    </dgm:pt>
    <dgm:pt modelId="{A69B7318-CE82-4512-BF74-4431B002414F}" type="pres">
      <dgm:prSet presAssocID="{645A9466-5A26-4A80-9D37-0C695B8BBA61}" presName="node" presStyleLbl="node1" presStyleIdx="0" presStyleCnt="7">
        <dgm:presLayoutVars>
          <dgm:bulletEnabled val="1"/>
        </dgm:presLayoutVars>
      </dgm:prSet>
      <dgm:spPr/>
      <dgm:t>
        <a:bodyPr/>
        <a:lstStyle/>
        <a:p>
          <a:endParaRPr lang="ru-RU"/>
        </a:p>
      </dgm:t>
    </dgm:pt>
    <dgm:pt modelId="{8EA51641-1BDB-46DD-AF87-38424C1486CD}" type="pres">
      <dgm:prSet presAssocID="{7DAD4757-1297-42A6-9234-9F5B20F45D62}" presName="sibTrans" presStyleCnt="0"/>
      <dgm:spPr/>
    </dgm:pt>
    <dgm:pt modelId="{F8730FD4-907D-49EA-AA29-CFD52507CC07}" type="pres">
      <dgm:prSet presAssocID="{12370A16-DDFF-47AB-BAFA-EDBBF25D5470}" presName="node" presStyleLbl="node1" presStyleIdx="1" presStyleCnt="7">
        <dgm:presLayoutVars>
          <dgm:bulletEnabled val="1"/>
        </dgm:presLayoutVars>
      </dgm:prSet>
      <dgm:spPr/>
      <dgm:t>
        <a:bodyPr/>
        <a:lstStyle/>
        <a:p>
          <a:endParaRPr lang="ru-RU"/>
        </a:p>
      </dgm:t>
    </dgm:pt>
    <dgm:pt modelId="{E770B92C-C4DA-4FD8-8FD5-E0745B117C59}" type="pres">
      <dgm:prSet presAssocID="{AEE70A2B-04D1-438A-9A6C-5475F074658A}" presName="sibTrans" presStyleCnt="0"/>
      <dgm:spPr/>
    </dgm:pt>
    <dgm:pt modelId="{BA4DBC36-F357-46E7-BE07-55D6BB4FDACC}" type="pres">
      <dgm:prSet presAssocID="{227648E9-9BF9-4CDF-985B-0AD217429A3C}" presName="node" presStyleLbl="node1" presStyleIdx="2" presStyleCnt="7">
        <dgm:presLayoutVars>
          <dgm:bulletEnabled val="1"/>
        </dgm:presLayoutVars>
      </dgm:prSet>
      <dgm:spPr/>
      <dgm:t>
        <a:bodyPr/>
        <a:lstStyle/>
        <a:p>
          <a:endParaRPr lang="ru-RU"/>
        </a:p>
      </dgm:t>
    </dgm:pt>
    <dgm:pt modelId="{14B37A4C-D73D-4AF6-89F2-7C8D22063674}" type="pres">
      <dgm:prSet presAssocID="{2FD2208D-1913-4B2F-8CB1-9348C306DA4A}" presName="sibTrans" presStyleCnt="0"/>
      <dgm:spPr/>
    </dgm:pt>
    <dgm:pt modelId="{43183909-731C-4687-B0C6-943A087EE324}" type="pres">
      <dgm:prSet presAssocID="{542BE625-FCC5-4202-A98E-E25C4B0FF733}" presName="node" presStyleLbl="node1" presStyleIdx="3" presStyleCnt="7">
        <dgm:presLayoutVars>
          <dgm:bulletEnabled val="1"/>
        </dgm:presLayoutVars>
      </dgm:prSet>
      <dgm:spPr/>
      <dgm:t>
        <a:bodyPr/>
        <a:lstStyle/>
        <a:p>
          <a:endParaRPr lang="ru-RU"/>
        </a:p>
      </dgm:t>
    </dgm:pt>
    <dgm:pt modelId="{8E305F57-B875-4823-B56B-A8DDB22DE233}" type="pres">
      <dgm:prSet presAssocID="{C080ECE9-289E-45F6-A075-2FF7986BA96E}" presName="sibTrans" presStyleCnt="0"/>
      <dgm:spPr/>
    </dgm:pt>
    <dgm:pt modelId="{CC829E2C-17EA-47C3-9475-34C225EE71E7}" type="pres">
      <dgm:prSet presAssocID="{93CC7B58-86B4-4E52-A1A8-9FBC42F99DF9}" presName="node" presStyleLbl="node1" presStyleIdx="4" presStyleCnt="7">
        <dgm:presLayoutVars>
          <dgm:bulletEnabled val="1"/>
        </dgm:presLayoutVars>
      </dgm:prSet>
      <dgm:spPr/>
      <dgm:t>
        <a:bodyPr/>
        <a:lstStyle/>
        <a:p>
          <a:endParaRPr lang="ru-RU"/>
        </a:p>
      </dgm:t>
    </dgm:pt>
    <dgm:pt modelId="{550B0F2D-8CB7-4ABC-AD0B-31882C2FA552}" type="pres">
      <dgm:prSet presAssocID="{6C02BFFA-F5B2-4F52-A788-55F4D9DB5043}" presName="sibTrans" presStyleCnt="0"/>
      <dgm:spPr/>
    </dgm:pt>
    <dgm:pt modelId="{F99EC3D4-3AA5-4786-AD05-205EAF754126}" type="pres">
      <dgm:prSet presAssocID="{82D3EF4B-2A3E-4AE8-A6EC-48AD0F23DAC1}" presName="node" presStyleLbl="node1" presStyleIdx="5" presStyleCnt="7">
        <dgm:presLayoutVars>
          <dgm:bulletEnabled val="1"/>
        </dgm:presLayoutVars>
      </dgm:prSet>
      <dgm:spPr/>
      <dgm:t>
        <a:bodyPr/>
        <a:lstStyle/>
        <a:p>
          <a:endParaRPr lang="ru-RU"/>
        </a:p>
      </dgm:t>
    </dgm:pt>
    <dgm:pt modelId="{53384592-8C68-4277-B6CF-BB2019091C27}" type="pres">
      <dgm:prSet presAssocID="{C0772D5F-6104-4DD7-B0D2-A3BFD7F39E5D}" presName="sibTrans" presStyleCnt="0"/>
      <dgm:spPr/>
    </dgm:pt>
    <dgm:pt modelId="{0C909628-356B-435F-9F2C-09A82ABA7B13}" type="pres">
      <dgm:prSet presAssocID="{C921A225-B0D6-4EF8-B48C-A352CB8B2949}" presName="node" presStyleLbl="node1" presStyleIdx="6" presStyleCnt="7">
        <dgm:presLayoutVars>
          <dgm:bulletEnabled val="1"/>
        </dgm:presLayoutVars>
      </dgm:prSet>
      <dgm:spPr/>
      <dgm:t>
        <a:bodyPr/>
        <a:lstStyle/>
        <a:p>
          <a:endParaRPr lang="ru-RU"/>
        </a:p>
      </dgm:t>
    </dgm:pt>
  </dgm:ptLst>
  <dgm:cxnLst>
    <dgm:cxn modelId="{E2DB055D-CBA3-4B58-A9C0-C74043E9E12C}" srcId="{9B72382D-38A5-48A0-B70E-8CB49A198D3E}" destId="{C921A225-B0D6-4EF8-B48C-A352CB8B2949}" srcOrd="6" destOrd="0" parTransId="{7962E02B-A0B4-4E5F-8A9B-9DB70EC50512}" sibTransId="{1858E075-C555-40BA-B7BE-42A103453B55}"/>
    <dgm:cxn modelId="{501B1CD1-5F7B-4790-BCED-06A81096A8F0}" srcId="{9B72382D-38A5-48A0-B70E-8CB49A198D3E}" destId="{93CC7B58-86B4-4E52-A1A8-9FBC42F99DF9}" srcOrd="4" destOrd="0" parTransId="{A8FB2E8A-A52B-47A1-A948-F95A3112C4E9}" sibTransId="{6C02BFFA-F5B2-4F52-A788-55F4D9DB5043}"/>
    <dgm:cxn modelId="{D3229F84-E912-4AA8-BF35-685C467983A7}" type="presOf" srcId="{C921A225-B0D6-4EF8-B48C-A352CB8B2949}" destId="{0C909628-356B-435F-9F2C-09A82ABA7B13}" srcOrd="0" destOrd="0" presId="urn:microsoft.com/office/officeart/2005/8/layout/hList6"/>
    <dgm:cxn modelId="{5FEDDE80-A0A8-4A48-A2EC-57ABAD3928D5}" type="presOf" srcId="{542BE625-FCC5-4202-A98E-E25C4B0FF733}" destId="{43183909-731C-4687-B0C6-943A087EE324}" srcOrd="0" destOrd="0" presId="urn:microsoft.com/office/officeart/2005/8/layout/hList6"/>
    <dgm:cxn modelId="{7BB5192A-4724-40BB-8DE5-5059246E9543}" type="presOf" srcId="{9B72382D-38A5-48A0-B70E-8CB49A198D3E}" destId="{916F4317-6D45-48F0-895B-C371F15426CC}" srcOrd="0" destOrd="0" presId="urn:microsoft.com/office/officeart/2005/8/layout/hList6"/>
    <dgm:cxn modelId="{102C6900-DDBC-48C1-80AA-FBD9C20B0E15}" srcId="{9B72382D-38A5-48A0-B70E-8CB49A198D3E}" destId="{227648E9-9BF9-4CDF-985B-0AD217429A3C}" srcOrd="2" destOrd="0" parTransId="{84616AEC-5C2A-42D2-BF30-1263B499A199}" sibTransId="{2FD2208D-1913-4B2F-8CB1-9348C306DA4A}"/>
    <dgm:cxn modelId="{76ACD4BD-210B-4323-B226-F90F231EED02}" type="presOf" srcId="{645A9466-5A26-4A80-9D37-0C695B8BBA61}" destId="{A69B7318-CE82-4512-BF74-4431B002414F}" srcOrd="0" destOrd="0" presId="urn:microsoft.com/office/officeart/2005/8/layout/hList6"/>
    <dgm:cxn modelId="{C3064A34-53CD-4854-9D42-231A25B11D2C}" srcId="{9B72382D-38A5-48A0-B70E-8CB49A198D3E}" destId="{12370A16-DDFF-47AB-BAFA-EDBBF25D5470}" srcOrd="1" destOrd="0" parTransId="{3AE86F1D-5907-43C6-B0F3-E97D7F07415D}" sibTransId="{AEE70A2B-04D1-438A-9A6C-5475F074658A}"/>
    <dgm:cxn modelId="{6385B7A1-1A05-436A-ABEE-6AC2819B9CA5}" type="presOf" srcId="{227648E9-9BF9-4CDF-985B-0AD217429A3C}" destId="{BA4DBC36-F357-46E7-BE07-55D6BB4FDACC}" srcOrd="0" destOrd="0" presId="urn:microsoft.com/office/officeart/2005/8/layout/hList6"/>
    <dgm:cxn modelId="{D5777544-D573-43A7-AB3F-3925C95EA90B}" type="presOf" srcId="{93CC7B58-86B4-4E52-A1A8-9FBC42F99DF9}" destId="{CC829E2C-17EA-47C3-9475-34C225EE71E7}" srcOrd="0" destOrd="0" presId="urn:microsoft.com/office/officeart/2005/8/layout/hList6"/>
    <dgm:cxn modelId="{DF768E90-6D71-4DAA-BE21-425A0ECCF190}" srcId="{9B72382D-38A5-48A0-B70E-8CB49A198D3E}" destId="{645A9466-5A26-4A80-9D37-0C695B8BBA61}" srcOrd="0" destOrd="0" parTransId="{DE48E3C2-5A5D-4230-AD28-42C98E410B84}" sibTransId="{7DAD4757-1297-42A6-9234-9F5B20F45D62}"/>
    <dgm:cxn modelId="{67D806B0-ECB8-4568-A991-ED4E9A0473CA}" type="presOf" srcId="{12370A16-DDFF-47AB-BAFA-EDBBF25D5470}" destId="{F8730FD4-907D-49EA-AA29-CFD52507CC07}" srcOrd="0" destOrd="0" presId="urn:microsoft.com/office/officeart/2005/8/layout/hList6"/>
    <dgm:cxn modelId="{0F56B3A2-E597-4FA3-BDC3-5973689E1167}" type="presOf" srcId="{82D3EF4B-2A3E-4AE8-A6EC-48AD0F23DAC1}" destId="{F99EC3D4-3AA5-4786-AD05-205EAF754126}" srcOrd="0" destOrd="0" presId="urn:microsoft.com/office/officeart/2005/8/layout/hList6"/>
    <dgm:cxn modelId="{87C8A539-D217-4119-833E-035BDDEF63FA}" srcId="{9B72382D-38A5-48A0-B70E-8CB49A198D3E}" destId="{542BE625-FCC5-4202-A98E-E25C4B0FF733}" srcOrd="3" destOrd="0" parTransId="{B118EC0E-5639-4422-B811-5EB308697470}" sibTransId="{C080ECE9-289E-45F6-A075-2FF7986BA96E}"/>
    <dgm:cxn modelId="{F07BB3E8-3A30-45EC-824C-D474A47C00B7}" srcId="{9B72382D-38A5-48A0-B70E-8CB49A198D3E}" destId="{82D3EF4B-2A3E-4AE8-A6EC-48AD0F23DAC1}" srcOrd="5" destOrd="0" parTransId="{479D2A4C-D298-4026-A851-A7D8F8511597}" sibTransId="{C0772D5F-6104-4DD7-B0D2-A3BFD7F39E5D}"/>
    <dgm:cxn modelId="{E6F76BA7-6D0F-4A32-8330-862C86489555}" type="presParOf" srcId="{916F4317-6D45-48F0-895B-C371F15426CC}" destId="{A69B7318-CE82-4512-BF74-4431B002414F}" srcOrd="0" destOrd="0" presId="urn:microsoft.com/office/officeart/2005/8/layout/hList6"/>
    <dgm:cxn modelId="{5B17C400-D711-41E3-B311-2D845C25794C}" type="presParOf" srcId="{916F4317-6D45-48F0-895B-C371F15426CC}" destId="{8EA51641-1BDB-46DD-AF87-38424C1486CD}" srcOrd="1" destOrd="0" presId="urn:microsoft.com/office/officeart/2005/8/layout/hList6"/>
    <dgm:cxn modelId="{E0E25B8B-B659-45AC-8185-596FC702BC41}" type="presParOf" srcId="{916F4317-6D45-48F0-895B-C371F15426CC}" destId="{F8730FD4-907D-49EA-AA29-CFD52507CC07}" srcOrd="2" destOrd="0" presId="urn:microsoft.com/office/officeart/2005/8/layout/hList6"/>
    <dgm:cxn modelId="{97ECF042-F90B-4335-8D96-40450500382F}" type="presParOf" srcId="{916F4317-6D45-48F0-895B-C371F15426CC}" destId="{E770B92C-C4DA-4FD8-8FD5-E0745B117C59}" srcOrd="3" destOrd="0" presId="urn:microsoft.com/office/officeart/2005/8/layout/hList6"/>
    <dgm:cxn modelId="{F4F96559-B1EF-42D9-8CC0-BC7A0AE82581}" type="presParOf" srcId="{916F4317-6D45-48F0-895B-C371F15426CC}" destId="{BA4DBC36-F357-46E7-BE07-55D6BB4FDACC}" srcOrd="4" destOrd="0" presId="urn:microsoft.com/office/officeart/2005/8/layout/hList6"/>
    <dgm:cxn modelId="{11810A17-DCFA-4ED2-8C2C-F576BEB2EA6B}" type="presParOf" srcId="{916F4317-6D45-48F0-895B-C371F15426CC}" destId="{14B37A4C-D73D-4AF6-89F2-7C8D22063674}" srcOrd="5" destOrd="0" presId="urn:microsoft.com/office/officeart/2005/8/layout/hList6"/>
    <dgm:cxn modelId="{903B620B-074A-4F87-8E58-8E871421CE5B}" type="presParOf" srcId="{916F4317-6D45-48F0-895B-C371F15426CC}" destId="{43183909-731C-4687-B0C6-943A087EE324}" srcOrd="6" destOrd="0" presId="urn:microsoft.com/office/officeart/2005/8/layout/hList6"/>
    <dgm:cxn modelId="{D29198AF-C676-4615-8AB2-E158C4600346}" type="presParOf" srcId="{916F4317-6D45-48F0-895B-C371F15426CC}" destId="{8E305F57-B875-4823-B56B-A8DDB22DE233}" srcOrd="7" destOrd="0" presId="urn:microsoft.com/office/officeart/2005/8/layout/hList6"/>
    <dgm:cxn modelId="{4B891B6E-1F32-4819-8B65-FFB18B772EE0}" type="presParOf" srcId="{916F4317-6D45-48F0-895B-C371F15426CC}" destId="{CC829E2C-17EA-47C3-9475-34C225EE71E7}" srcOrd="8" destOrd="0" presId="urn:microsoft.com/office/officeart/2005/8/layout/hList6"/>
    <dgm:cxn modelId="{8A10D37E-D7C2-4B97-B466-3E89F6FF588B}" type="presParOf" srcId="{916F4317-6D45-48F0-895B-C371F15426CC}" destId="{550B0F2D-8CB7-4ABC-AD0B-31882C2FA552}" srcOrd="9" destOrd="0" presId="urn:microsoft.com/office/officeart/2005/8/layout/hList6"/>
    <dgm:cxn modelId="{A6512B6D-4A1F-4394-A8B6-02BFA299B688}" type="presParOf" srcId="{916F4317-6D45-48F0-895B-C371F15426CC}" destId="{F99EC3D4-3AA5-4786-AD05-205EAF754126}" srcOrd="10" destOrd="0" presId="urn:microsoft.com/office/officeart/2005/8/layout/hList6"/>
    <dgm:cxn modelId="{18FF39C2-0469-41A3-9618-B000377D825C}" type="presParOf" srcId="{916F4317-6D45-48F0-895B-C371F15426CC}" destId="{53384592-8C68-4277-B6CF-BB2019091C27}" srcOrd="11" destOrd="0" presId="urn:microsoft.com/office/officeart/2005/8/layout/hList6"/>
    <dgm:cxn modelId="{242CBAF3-99D9-4B80-92C2-0683AFF0B0A4}" type="presParOf" srcId="{916F4317-6D45-48F0-895B-C371F15426CC}" destId="{0C909628-356B-435F-9F2C-09A82ABA7B13}" srcOrd="12"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2DF95B-7784-47B6-B4B3-B30FD7504086}"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ru-RU"/>
        </a:p>
      </dgm:t>
    </dgm:pt>
    <dgm:pt modelId="{119C0721-CD4E-4948-84B5-488E1A289125}">
      <dgm:prSet phldr="0"/>
      <dgm:spPr/>
      <dgm:t>
        <a:bodyPr/>
        <a:lstStyle/>
        <a:p>
          <a:pPr algn="l" rtl="0"/>
          <a:r>
            <a:rPr lang="ru-RU" dirty="0"/>
            <a:t>- Называние – (образец произношения) нового или трудного слова. Взрослый должен так произнести намеченное слово, чтобы дети обратили на него внимание, восприняли его без искажений. Называние сопровождается показом объекта.</a:t>
          </a:r>
        </a:p>
      </dgm:t>
    </dgm:pt>
    <dgm:pt modelId="{D0E470C8-C9D9-46AD-A9E2-DE8981A89BD3}" type="parTrans" cxnId="{D19305E0-2A04-4FE7-9DA9-22600F06931D}">
      <dgm:prSet/>
      <dgm:spPr/>
    </dgm:pt>
    <dgm:pt modelId="{C8E75860-4ABE-4D49-B73D-30E86FE23DC8}" type="sibTrans" cxnId="{D19305E0-2A04-4FE7-9DA9-22600F06931D}">
      <dgm:prSet/>
      <dgm:spPr/>
    </dgm:pt>
    <dgm:pt modelId="{466128E9-650D-4B18-B8E1-647C6DA17DD0}">
      <dgm:prSet phldr="0"/>
      <dgm:spPr/>
      <dgm:t>
        <a:bodyPr/>
        <a:lstStyle/>
        <a:p>
          <a:pPr algn="l"/>
          <a:r>
            <a:rPr lang="ru-RU" dirty="0"/>
            <a:t>- Включение слов в предложение, показ его сочетаний с другими словами.</a:t>
          </a:r>
        </a:p>
      </dgm:t>
    </dgm:pt>
    <dgm:pt modelId="{870940C8-4B17-434E-89DD-2F581D5A6AF7}" type="parTrans" cxnId="{C2236532-DC2C-4939-92EC-5A776BC8D2EE}">
      <dgm:prSet/>
      <dgm:spPr/>
    </dgm:pt>
    <dgm:pt modelId="{B32B538F-9A05-4CCE-BD68-2A6512E4590C}" type="sibTrans" cxnId="{C2236532-DC2C-4939-92EC-5A776BC8D2EE}">
      <dgm:prSet/>
      <dgm:spPr/>
    </dgm:pt>
    <dgm:pt modelId="{1634A25C-53EB-46A8-BA6E-A6D9553F9AFB}">
      <dgm:prSet phldr="0"/>
      <dgm:spPr/>
      <dgm:t>
        <a:bodyPr/>
        <a:lstStyle/>
        <a:p>
          <a:pPr algn="l"/>
          <a:r>
            <a:rPr lang="ru-RU" dirty="0"/>
            <a:t>- Повторение слова самим взрослым неоднократно в течение занятия.</a:t>
          </a:r>
        </a:p>
      </dgm:t>
    </dgm:pt>
    <dgm:pt modelId="{FDE75EA5-2356-49CD-A170-C6C0BE02E20E}" type="parTrans" cxnId="{CB87C09D-6E2A-4EC2-9683-DA7AEC56EC14}">
      <dgm:prSet/>
      <dgm:spPr/>
    </dgm:pt>
    <dgm:pt modelId="{19CFDF5F-ED7E-496D-BA23-95F28F29CE21}" type="sibTrans" cxnId="{CB87C09D-6E2A-4EC2-9683-DA7AEC56EC14}">
      <dgm:prSet/>
      <dgm:spPr/>
    </dgm:pt>
    <dgm:pt modelId="{B28B0934-7C37-4260-A90A-026B16323DC0}">
      <dgm:prSet phldr="0"/>
      <dgm:spPr/>
      <dgm:t>
        <a:bodyPr/>
        <a:lstStyle/>
        <a:p>
          <a:pPr algn="l"/>
          <a:r>
            <a:rPr lang="ru-RU" dirty="0"/>
            <a:t>- Объяснение происхождения слова. Этот приём наиболее целесообразно применять в старших группах для углубления понимания слова, развития любознательности, чутья к языку.</a:t>
          </a:r>
        </a:p>
      </dgm:t>
    </dgm:pt>
    <dgm:pt modelId="{6C9952BA-6906-44B7-9CE9-180CEA05835E}" type="parTrans" cxnId="{B2052653-A72A-41C2-907E-935AA3F7D14F}">
      <dgm:prSet/>
      <dgm:spPr/>
    </dgm:pt>
    <dgm:pt modelId="{49AA771B-8720-45B5-A337-3DB9455A93E7}" type="sibTrans" cxnId="{B2052653-A72A-41C2-907E-935AA3F7D14F}">
      <dgm:prSet/>
      <dgm:spPr/>
    </dgm:pt>
    <dgm:pt modelId="{DB1A9E1C-0DEA-4FF0-9732-FDE64C7AF0D4}" type="pres">
      <dgm:prSet presAssocID="{9B2DF95B-7784-47B6-B4B3-B30FD7504086}" presName="linear" presStyleCnt="0">
        <dgm:presLayoutVars>
          <dgm:animLvl val="lvl"/>
          <dgm:resizeHandles val="exact"/>
        </dgm:presLayoutVars>
      </dgm:prSet>
      <dgm:spPr/>
      <dgm:t>
        <a:bodyPr/>
        <a:lstStyle/>
        <a:p>
          <a:endParaRPr lang="ru-RU"/>
        </a:p>
      </dgm:t>
    </dgm:pt>
    <dgm:pt modelId="{13F55BB5-DBE2-4FD9-8737-6482968ADCFC}" type="pres">
      <dgm:prSet presAssocID="{119C0721-CD4E-4948-84B5-488E1A289125}" presName="parentText" presStyleLbl="node1" presStyleIdx="0" presStyleCnt="4">
        <dgm:presLayoutVars>
          <dgm:chMax val="0"/>
          <dgm:bulletEnabled val="1"/>
        </dgm:presLayoutVars>
      </dgm:prSet>
      <dgm:spPr/>
      <dgm:t>
        <a:bodyPr/>
        <a:lstStyle/>
        <a:p>
          <a:endParaRPr lang="ru-RU"/>
        </a:p>
      </dgm:t>
    </dgm:pt>
    <dgm:pt modelId="{D737E42D-C047-4513-B89C-DE9664AA2CD2}" type="pres">
      <dgm:prSet presAssocID="{C8E75860-4ABE-4D49-B73D-30E86FE23DC8}" presName="spacer" presStyleCnt="0"/>
      <dgm:spPr/>
    </dgm:pt>
    <dgm:pt modelId="{411E1999-7C42-407B-AA82-1FFAA63C20DF}" type="pres">
      <dgm:prSet presAssocID="{466128E9-650D-4B18-B8E1-647C6DA17DD0}" presName="parentText" presStyleLbl="node1" presStyleIdx="1" presStyleCnt="4">
        <dgm:presLayoutVars>
          <dgm:chMax val="0"/>
          <dgm:bulletEnabled val="1"/>
        </dgm:presLayoutVars>
      </dgm:prSet>
      <dgm:spPr/>
      <dgm:t>
        <a:bodyPr/>
        <a:lstStyle/>
        <a:p>
          <a:endParaRPr lang="ru-RU"/>
        </a:p>
      </dgm:t>
    </dgm:pt>
    <dgm:pt modelId="{3A8F760F-1D54-4801-A514-7C07B91D3251}" type="pres">
      <dgm:prSet presAssocID="{B32B538F-9A05-4CCE-BD68-2A6512E4590C}" presName="spacer" presStyleCnt="0"/>
      <dgm:spPr/>
    </dgm:pt>
    <dgm:pt modelId="{C1AB0FC5-1365-4EB6-9ABB-FF0BA5C75DCA}" type="pres">
      <dgm:prSet presAssocID="{1634A25C-53EB-46A8-BA6E-A6D9553F9AFB}" presName="parentText" presStyleLbl="node1" presStyleIdx="2" presStyleCnt="4">
        <dgm:presLayoutVars>
          <dgm:chMax val="0"/>
          <dgm:bulletEnabled val="1"/>
        </dgm:presLayoutVars>
      </dgm:prSet>
      <dgm:spPr/>
      <dgm:t>
        <a:bodyPr/>
        <a:lstStyle/>
        <a:p>
          <a:endParaRPr lang="ru-RU"/>
        </a:p>
      </dgm:t>
    </dgm:pt>
    <dgm:pt modelId="{D177783B-6F9F-44F1-A4F1-55EE36793D60}" type="pres">
      <dgm:prSet presAssocID="{19CFDF5F-ED7E-496D-BA23-95F28F29CE21}" presName="spacer" presStyleCnt="0"/>
      <dgm:spPr/>
    </dgm:pt>
    <dgm:pt modelId="{BE53E6A8-71B3-4F83-ACAD-137202985108}" type="pres">
      <dgm:prSet presAssocID="{B28B0934-7C37-4260-A90A-026B16323DC0}" presName="parentText" presStyleLbl="node1" presStyleIdx="3" presStyleCnt="4">
        <dgm:presLayoutVars>
          <dgm:chMax val="0"/>
          <dgm:bulletEnabled val="1"/>
        </dgm:presLayoutVars>
      </dgm:prSet>
      <dgm:spPr/>
      <dgm:t>
        <a:bodyPr/>
        <a:lstStyle/>
        <a:p>
          <a:endParaRPr lang="ru-RU"/>
        </a:p>
      </dgm:t>
    </dgm:pt>
  </dgm:ptLst>
  <dgm:cxnLst>
    <dgm:cxn modelId="{C2236532-DC2C-4939-92EC-5A776BC8D2EE}" srcId="{9B2DF95B-7784-47B6-B4B3-B30FD7504086}" destId="{466128E9-650D-4B18-B8E1-647C6DA17DD0}" srcOrd="1" destOrd="0" parTransId="{870940C8-4B17-434E-89DD-2F581D5A6AF7}" sibTransId="{B32B538F-9A05-4CCE-BD68-2A6512E4590C}"/>
    <dgm:cxn modelId="{B2052653-A72A-41C2-907E-935AA3F7D14F}" srcId="{9B2DF95B-7784-47B6-B4B3-B30FD7504086}" destId="{B28B0934-7C37-4260-A90A-026B16323DC0}" srcOrd="3" destOrd="0" parTransId="{6C9952BA-6906-44B7-9CE9-180CEA05835E}" sibTransId="{49AA771B-8720-45B5-A337-3DB9455A93E7}"/>
    <dgm:cxn modelId="{34804B5E-0582-436B-A9AB-7EE32E6D4AEB}" type="presOf" srcId="{B28B0934-7C37-4260-A90A-026B16323DC0}" destId="{BE53E6A8-71B3-4F83-ACAD-137202985108}" srcOrd="0" destOrd="0" presId="urn:microsoft.com/office/officeart/2005/8/layout/vList2"/>
    <dgm:cxn modelId="{ACF02DA9-FE89-4D4D-AC81-D0A81DFD35BF}" type="presOf" srcId="{466128E9-650D-4B18-B8E1-647C6DA17DD0}" destId="{411E1999-7C42-407B-AA82-1FFAA63C20DF}" srcOrd="0" destOrd="0" presId="urn:microsoft.com/office/officeart/2005/8/layout/vList2"/>
    <dgm:cxn modelId="{39512D97-70BC-4DF8-A485-37892808F98F}" type="presOf" srcId="{9B2DF95B-7784-47B6-B4B3-B30FD7504086}" destId="{DB1A9E1C-0DEA-4FF0-9732-FDE64C7AF0D4}" srcOrd="0" destOrd="0" presId="urn:microsoft.com/office/officeart/2005/8/layout/vList2"/>
    <dgm:cxn modelId="{60822070-8B54-4F82-9AFE-171E56E76189}" type="presOf" srcId="{1634A25C-53EB-46A8-BA6E-A6D9553F9AFB}" destId="{C1AB0FC5-1365-4EB6-9ABB-FF0BA5C75DCA}" srcOrd="0" destOrd="0" presId="urn:microsoft.com/office/officeart/2005/8/layout/vList2"/>
    <dgm:cxn modelId="{CB87C09D-6E2A-4EC2-9683-DA7AEC56EC14}" srcId="{9B2DF95B-7784-47B6-B4B3-B30FD7504086}" destId="{1634A25C-53EB-46A8-BA6E-A6D9553F9AFB}" srcOrd="2" destOrd="0" parTransId="{FDE75EA5-2356-49CD-A170-C6C0BE02E20E}" sibTransId="{19CFDF5F-ED7E-496D-BA23-95F28F29CE21}"/>
    <dgm:cxn modelId="{D19305E0-2A04-4FE7-9DA9-22600F06931D}" srcId="{9B2DF95B-7784-47B6-B4B3-B30FD7504086}" destId="{119C0721-CD4E-4948-84B5-488E1A289125}" srcOrd="0" destOrd="0" parTransId="{D0E470C8-C9D9-46AD-A9E2-DE8981A89BD3}" sibTransId="{C8E75860-4ABE-4D49-B73D-30E86FE23DC8}"/>
    <dgm:cxn modelId="{FBAFCF68-6F8B-46A4-9430-13483FDD3257}" type="presOf" srcId="{119C0721-CD4E-4948-84B5-488E1A289125}" destId="{13F55BB5-DBE2-4FD9-8737-6482968ADCFC}" srcOrd="0" destOrd="0" presId="urn:microsoft.com/office/officeart/2005/8/layout/vList2"/>
    <dgm:cxn modelId="{69857AFB-CEC2-411E-9B23-A19A6A274A8F}" type="presParOf" srcId="{DB1A9E1C-0DEA-4FF0-9732-FDE64C7AF0D4}" destId="{13F55BB5-DBE2-4FD9-8737-6482968ADCFC}" srcOrd="0" destOrd="0" presId="urn:microsoft.com/office/officeart/2005/8/layout/vList2"/>
    <dgm:cxn modelId="{1E8295A1-A537-4367-BC6A-DA0C547A2067}" type="presParOf" srcId="{DB1A9E1C-0DEA-4FF0-9732-FDE64C7AF0D4}" destId="{D737E42D-C047-4513-B89C-DE9664AA2CD2}" srcOrd="1" destOrd="0" presId="urn:microsoft.com/office/officeart/2005/8/layout/vList2"/>
    <dgm:cxn modelId="{649CAD96-676C-462C-A4D1-EE08755D8F73}" type="presParOf" srcId="{DB1A9E1C-0DEA-4FF0-9732-FDE64C7AF0D4}" destId="{411E1999-7C42-407B-AA82-1FFAA63C20DF}" srcOrd="2" destOrd="0" presId="urn:microsoft.com/office/officeart/2005/8/layout/vList2"/>
    <dgm:cxn modelId="{2CB740CA-827D-4DFF-8581-F063066AF0F1}" type="presParOf" srcId="{DB1A9E1C-0DEA-4FF0-9732-FDE64C7AF0D4}" destId="{3A8F760F-1D54-4801-A514-7C07B91D3251}" srcOrd="3" destOrd="0" presId="urn:microsoft.com/office/officeart/2005/8/layout/vList2"/>
    <dgm:cxn modelId="{09EF284E-D23E-4DFE-A221-92698C338809}" type="presParOf" srcId="{DB1A9E1C-0DEA-4FF0-9732-FDE64C7AF0D4}" destId="{C1AB0FC5-1365-4EB6-9ABB-FF0BA5C75DCA}" srcOrd="4" destOrd="0" presId="urn:microsoft.com/office/officeart/2005/8/layout/vList2"/>
    <dgm:cxn modelId="{0B0A22FC-3FCB-4FA2-9F43-93BB50863B1B}" type="presParOf" srcId="{DB1A9E1C-0DEA-4FF0-9732-FDE64C7AF0D4}" destId="{D177783B-6F9F-44F1-A4F1-55EE36793D60}" srcOrd="5" destOrd="0" presId="urn:microsoft.com/office/officeart/2005/8/layout/vList2"/>
    <dgm:cxn modelId="{D44582B0-73FE-4CF4-A171-5183F918B6E0}" type="presParOf" srcId="{DB1A9E1C-0DEA-4FF0-9732-FDE64C7AF0D4}" destId="{BE53E6A8-71B3-4F83-ACAD-137202985108}"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47832-91AC-48AC-BE85-B76884C13C19}">
      <dsp:nvSpPr>
        <dsp:cNvPr id="0" name=""/>
        <dsp:cNvSpPr/>
      </dsp:nvSpPr>
      <dsp:spPr>
        <a:xfrm>
          <a:off x="83851" y="2910"/>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rtl="0">
            <a:lnSpc>
              <a:spcPct val="90000"/>
            </a:lnSpc>
            <a:spcBef>
              <a:spcPct val="0"/>
            </a:spcBef>
            <a:spcAft>
              <a:spcPct val="35000"/>
            </a:spcAft>
          </a:pPr>
          <a:r>
            <a:rPr lang="ru-RU" sz="1200" kern="1200" dirty="0"/>
            <a:t>Плохая дикция.</a:t>
          </a:r>
        </a:p>
      </dsp:txBody>
      <dsp:txXfrm>
        <a:off x="83851" y="2910"/>
        <a:ext cx="1810965" cy="1086579"/>
      </dsp:txXfrm>
    </dsp:sp>
    <dsp:sp modelId="{A9565311-4830-4C21-80F4-F75A3BD0FCF1}">
      <dsp:nvSpPr>
        <dsp:cNvPr id="0" name=""/>
        <dsp:cNvSpPr/>
      </dsp:nvSpPr>
      <dsp:spPr>
        <a:xfrm>
          <a:off x="2075913" y="2910"/>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Низкий уровень культуры речи, который проявляется в неумении регулировать громкость и темп произносимых слов.</a:t>
          </a:r>
        </a:p>
      </dsp:txBody>
      <dsp:txXfrm>
        <a:off x="2075913" y="2910"/>
        <a:ext cx="1810965" cy="1086579"/>
      </dsp:txXfrm>
    </dsp:sp>
    <dsp:sp modelId="{74DE63FF-43BF-4914-8F3C-81AE9DED99F5}">
      <dsp:nvSpPr>
        <dsp:cNvPr id="0" name=""/>
        <dsp:cNvSpPr/>
      </dsp:nvSpPr>
      <dsp:spPr>
        <a:xfrm>
          <a:off x="4067975" y="2910"/>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Ситуативная речь, состоящая по большей части из односложных предложений.</a:t>
          </a:r>
        </a:p>
      </dsp:txBody>
      <dsp:txXfrm>
        <a:off x="4067975" y="2910"/>
        <a:ext cx="1810965" cy="1086579"/>
      </dsp:txXfrm>
    </dsp:sp>
    <dsp:sp modelId="{1A3A216F-3A98-4903-8745-CF7EEE70D40A}">
      <dsp:nvSpPr>
        <dsp:cNvPr id="0" name=""/>
        <dsp:cNvSpPr/>
      </dsp:nvSpPr>
      <dsp:spPr>
        <a:xfrm>
          <a:off x="83851" y="1270585"/>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Бедный словарный запас.</a:t>
          </a:r>
        </a:p>
      </dsp:txBody>
      <dsp:txXfrm>
        <a:off x="83851" y="1270585"/>
        <a:ext cx="1810965" cy="1086579"/>
      </dsp:txXfrm>
    </dsp:sp>
    <dsp:sp modelId="{74160E25-ED05-4EA9-B153-6BA007C46EB1}">
      <dsp:nvSpPr>
        <dsp:cNvPr id="0" name=""/>
        <dsp:cNvSpPr/>
      </dsp:nvSpPr>
      <dsp:spPr>
        <a:xfrm>
          <a:off x="2075913" y="1270585"/>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Незнание грамматики, которое проявляется в неумении строить сложное предложение.</a:t>
          </a:r>
        </a:p>
      </dsp:txBody>
      <dsp:txXfrm>
        <a:off x="2075913" y="1270585"/>
        <a:ext cx="1810965" cy="1086579"/>
      </dsp:txXfrm>
    </dsp:sp>
    <dsp:sp modelId="{5A35F6C0-BD9F-4029-8C1D-1D20C0DDFC6E}">
      <dsp:nvSpPr>
        <dsp:cNvPr id="0" name=""/>
        <dsp:cNvSpPr/>
      </dsp:nvSpPr>
      <dsp:spPr>
        <a:xfrm>
          <a:off x="4067975" y="1270585"/>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Неспособность к диалогической речи (очень часто ребенок не может сформулировать вопрос).</a:t>
          </a:r>
        </a:p>
      </dsp:txBody>
      <dsp:txXfrm>
        <a:off x="4067975" y="1270585"/>
        <a:ext cx="1810965" cy="1086579"/>
      </dsp:txXfrm>
    </dsp:sp>
    <dsp:sp modelId="{49F8B21B-75D3-400A-AC70-6907AD1BFB53}">
      <dsp:nvSpPr>
        <dsp:cNvPr id="0" name=""/>
        <dsp:cNvSpPr/>
      </dsp:nvSpPr>
      <dsp:spPr>
        <a:xfrm>
          <a:off x="83851" y="2538261"/>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Неумение строить монолог.</a:t>
          </a:r>
        </a:p>
      </dsp:txBody>
      <dsp:txXfrm>
        <a:off x="83851" y="2538261"/>
        <a:ext cx="1810965" cy="1086579"/>
      </dsp:txXfrm>
    </dsp:sp>
    <dsp:sp modelId="{4D4DA201-3D3A-4C8C-9491-8EF5876D105D}">
      <dsp:nvSpPr>
        <dsp:cNvPr id="0" name=""/>
        <dsp:cNvSpPr/>
      </dsp:nvSpPr>
      <dsp:spPr>
        <a:xfrm>
          <a:off x="2075913" y="2538261"/>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Неспособность обосновать свое утверждение логически.</a:t>
          </a:r>
        </a:p>
      </dsp:txBody>
      <dsp:txXfrm>
        <a:off x="2075913" y="2538261"/>
        <a:ext cx="1810965" cy="1086579"/>
      </dsp:txXfrm>
    </dsp:sp>
    <dsp:sp modelId="{214ACAC1-DC99-4E29-A817-8C9E0FD0BE91}">
      <dsp:nvSpPr>
        <dsp:cNvPr id="0" name=""/>
        <dsp:cNvSpPr/>
      </dsp:nvSpPr>
      <dsp:spPr>
        <a:xfrm>
          <a:off x="4067975" y="2538261"/>
          <a:ext cx="1810965" cy="108657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just" defTabSz="533400">
            <a:lnSpc>
              <a:spcPct val="90000"/>
            </a:lnSpc>
            <a:spcBef>
              <a:spcPct val="0"/>
            </a:spcBef>
            <a:spcAft>
              <a:spcPct val="35000"/>
            </a:spcAft>
          </a:pPr>
          <a:r>
            <a:rPr lang="ru-RU" sz="1200" kern="1200" dirty="0"/>
            <a:t>Частое использование слов паразитов.</a:t>
          </a:r>
        </a:p>
      </dsp:txBody>
      <dsp:txXfrm>
        <a:off x="4067975" y="2538261"/>
        <a:ext cx="1810965" cy="10865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9B7318-CE82-4512-BF74-4431B002414F}">
      <dsp:nvSpPr>
        <dsp:cNvPr id="0" name=""/>
        <dsp:cNvSpPr/>
      </dsp:nvSpPr>
      <dsp:spPr>
        <a:xfrm rot="16200000">
          <a:off x="-1436516"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rtl="0">
            <a:lnSpc>
              <a:spcPct val="90000"/>
            </a:lnSpc>
            <a:spcBef>
              <a:spcPct val="0"/>
            </a:spcBef>
            <a:spcAft>
              <a:spcPct val="35000"/>
            </a:spcAft>
          </a:pPr>
          <a:r>
            <a:rPr lang="ru-RU" sz="1200" kern="1200" dirty="0"/>
            <a:t>- обогащение словаря, т. е. усвоение новых, ранее неизвестных детям слов;</a:t>
          </a:r>
        </a:p>
      </dsp:txBody>
      <dsp:txXfrm rot="5400000">
        <a:off x="7522" y="855215"/>
        <a:ext cx="1388004" cy="2565648"/>
      </dsp:txXfrm>
    </dsp:sp>
    <dsp:sp modelId="{F8730FD4-907D-49EA-AA29-CFD52507CC07}">
      <dsp:nvSpPr>
        <dsp:cNvPr id="0" name=""/>
        <dsp:cNvSpPr/>
      </dsp:nvSpPr>
      <dsp:spPr>
        <a:xfrm rot="16200000">
          <a:off x="55588"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a:lnSpc>
              <a:spcPct val="90000"/>
            </a:lnSpc>
            <a:spcBef>
              <a:spcPct val="0"/>
            </a:spcBef>
            <a:spcAft>
              <a:spcPct val="35000"/>
            </a:spcAft>
          </a:pPr>
          <a:r>
            <a:rPr lang="ru-RU" sz="1200" kern="1200" dirty="0"/>
            <a:t>- уточнение словаря, т. е. словарно-стилистическая работа, овладение точностью и выразительностью языка (наполнение содержанием слов, известных детям, усвоение многозначности, синонимики);</a:t>
          </a:r>
        </a:p>
      </dsp:txBody>
      <dsp:txXfrm rot="5400000">
        <a:off x="1499626" y="855215"/>
        <a:ext cx="1388004" cy="2565648"/>
      </dsp:txXfrm>
    </dsp:sp>
    <dsp:sp modelId="{BA4DBC36-F357-46E7-BE07-55D6BB4FDACC}">
      <dsp:nvSpPr>
        <dsp:cNvPr id="0" name=""/>
        <dsp:cNvSpPr/>
      </dsp:nvSpPr>
      <dsp:spPr>
        <a:xfrm rot="16200000">
          <a:off x="1547692"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a:lnSpc>
              <a:spcPct val="90000"/>
            </a:lnSpc>
            <a:spcBef>
              <a:spcPct val="0"/>
            </a:spcBef>
            <a:spcAft>
              <a:spcPct val="35000"/>
            </a:spcAft>
          </a:pPr>
          <a:r>
            <a:rPr lang="ru-RU" sz="1200" kern="1200" dirty="0"/>
            <a:t>- активизация словаря, т. е. перенесение как можно большего числа из пассивного в активный словарь, включение слов в предложения, словосочетания;</a:t>
          </a:r>
        </a:p>
      </dsp:txBody>
      <dsp:txXfrm rot="5400000">
        <a:off x="2991730" y="855215"/>
        <a:ext cx="1388004" cy="2565648"/>
      </dsp:txXfrm>
    </dsp:sp>
    <dsp:sp modelId="{43183909-731C-4687-B0C6-943A087EE324}">
      <dsp:nvSpPr>
        <dsp:cNvPr id="0" name=""/>
        <dsp:cNvSpPr/>
      </dsp:nvSpPr>
      <dsp:spPr>
        <a:xfrm rot="16200000">
          <a:off x="3039797"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a:lnSpc>
              <a:spcPct val="90000"/>
            </a:lnSpc>
            <a:spcBef>
              <a:spcPct val="0"/>
            </a:spcBef>
            <a:spcAft>
              <a:spcPct val="35000"/>
            </a:spcAft>
          </a:pPr>
          <a:r>
            <a:rPr lang="ru-RU" sz="1200" kern="1200" dirty="0"/>
            <a:t>- устранение нелитературных слов, перевод их в пассивный словарь (просторечные, диалектные, жаргонные).</a:t>
          </a:r>
        </a:p>
      </dsp:txBody>
      <dsp:txXfrm rot="5400000">
        <a:off x="4483835" y="855215"/>
        <a:ext cx="1388004" cy="2565648"/>
      </dsp:txXfrm>
    </dsp:sp>
    <dsp:sp modelId="{CC829E2C-17EA-47C3-9475-34C225EE71E7}">
      <dsp:nvSpPr>
        <dsp:cNvPr id="0" name=""/>
        <dsp:cNvSpPr/>
      </dsp:nvSpPr>
      <dsp:spPr>
        <a:xfrm rot="16200000">
          <a:off x="4531902"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a:lnSpc>
              <a:spcPct val="90000"/>
            </a:lnSpc>
            <a:spcBef>
              <a:spcPct val="0"/>
            </a:spcBef>
            <a:spcAft>
              <a:spcPct val="35000"/>
            </a:spcAft>
          </a:pPr>
          <a:r>
            <a:rPr lang="ru-RU" sz="1200" kern="1200" dirty="0"/>
            <a:t>Усложнение содержания словарной работы наблюдается в каждой возрастной группе, оно идёт по следующим направлениям:</a:t>
          </a:r>
        </a:p>
      </dsp:txBody>
      <dsp:txXfrm rot="5400000">
        <a:off x="5975940" y="855215"/>
        <a:ext cx="1388004" cy="2565648"/>
      </dsp:txXfrm>
    </dsp:sp>
    <dsp:sp modelId="{F99EC3D4-3AA5-4786-AD05-205EAF754126}">
      <dsp:nvSpPr>
        <dsp:cNvPr id="0" name=""/>
        <dsp:cNvSpPr/>
      </dsp:nvSpPr>
      <dsp:spPr>
        <a:xfrm rot="16200000">
          <a:off x="6024006"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a:lnSpc>
              <a:spcPct val="90000"/>
            </a:lnSpc>
            <a:spcBef>
              <a:spcPct val="0"/>
            </a:spcBef>
            <a:spcAft>
              <a:spcPct val="35000"/>
            </a:spcAft>
          </a:pPr>
          <a:r>
            <a:rPr lang="ru-RU" sz="1200" kern="1200" dirty="0"/>
            <a:t>- овладение словарём в единстве с восприятием предметов и явлений в целом;</a:t>
          </a:r>
        </a:p>
      </dsp:txBody>
      <dsp:txXfrm rot="5400000">
        <a:off x="7468044" y="855215"/>
        <a:ext cx="1388004" cy="2565648"/>
      </dsp:txXfrm>
    </dsp:sp>
    <dsp:sp modelId="{0C909628-356B-435F-9F2C-09A82ABA7B13}">
      <dsp:nvSpPr>
        <dsp:cNvPr id="0" name=""/>
        <dsp:cNvSpPr/>
      </dsp:nvSpPr>
      <dsp:spPr>
        <a:xfrm rot="16200000">
          <a:off x="7516111" y="1444037"/>
          <a:ext cx="4276080" cy="1388004"/>
        </a:xfrm>
        <a:prstGeom prst="flowChartManualOperation">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0" rIns="77532" bIns="0" numCol="1" spcCol="1270" anchor="ctr" anchorCtr="0">
          <a:noAutofit/>
        </a:bodyPr>
        <a:lstStyle/>
        <a:p>
          <a:pPr lvl="0" algn="l" defTabSz="533400">
            <a:lnSpc>
              <a:spcPct val="90000"/>
            </a:lnSpc>
            <a:spcBef>
              <a:spcPct val="0"/>
            </a:spcBef>
            <a:spcAft>
              <a:spcPct val="35000"/>
            </a:spcAft>
          </a:pPr>
          <a:r>
            <a:rPr lang="ru-RU" sz="1200" kern="1200" dirty="0"/>
            <a:t>- рост словаря за счёт понимания слов, обозначающих качества свойства, детали предметов и явлений, их отношения.</a:t>
          </a:r>
        </a:p>
      </dsp:txBody>
      <dsp:txXfrm rot="5400000">
        <a:off x="8960149" y="855215"/>
        <a:ext cx="1388004" cy="25656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F55BB5-DBE2-4FD9-8737-6482968ADCFC}">
      <dsp:nvSpPr>
        <dsp:cNvPr id="0" name=""/>
        <dsp:cNvSpPr/>
      </dsp:nvSpPr>
      <dsp:spPr>
        <a:xfrm>
          <a:off x="0" y="58531"/>
          <a:ext cx="9471378" cy="9348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rtl="0">
            <a:lnSpc>
              <a:spcPct val="90000"/>
            </a:lnSpc>
            <a:spcBef>
              <a:spcPct val="0"/>
            </a:spcBef>
            <a:spcAft>
              <a:spcPct val="35000"/>
            </a:spcAft>
          </a:pPr>
          <a:r>
            <a:rPr lang="ru-RU" sz="1700" kern="1200" dirty="0"/>
            <a:t>- Называние – (образец произношения) нового или трудного слова. Взрослый должен так произнести намеченное слово, чтобы дети обратили на него внимание, восприняли его без искажений. Называние сопровождается показом объекта.</a:t>
          </a:r>
        </a:p>
      </dsp:txBody>
      <dsp:txXfrm>
        <a:off x="45635" y="104166"/>
        <a:ext cx="9380108" cy="843560"/>
      </dsp:txXfrm>
    </dsp:sp>
    <dsp:sp modelId="{411E1999-7C42-407B-AA82-1FFAA63C20DF}">
      <dsp:nvSpPr>
        <dsp:cNvPr id="0" name=""/>
        <dsp:cNvSpPr/>
      </dsp:nvSpPr>
      <dsp:spPr>
        <a:xfrm>
          <a:off x="0" y="1042322"/>
          <a:ext cx="9471378" cy="9348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a:t>- Включение слов в предложение, показ его сочетаний с другими словами.</a:t>
          </a:r>
        </a:p>
      </dsp:txBody>
      <dsp:txXfrm>
        <a:off x="45635" y="1087957"/>
        <a:ext cx="9380108" cy="843560"/>
      </dsp:txXfrm>
    </dsp:sp>
    <dsp:sp modelId="{C1AB0FC5-1365-4EB6-9ABB-FF0BA5C75DCA}">
      <dsp:nvSpPr>
        <dsp:cNvPr id="0" name=""/>
        <dsp:cNvSpPr/>
      </dsp:nvSpPr>
      <dsp:spPr>
        <a:xfrm>
          <a:off x="0" y="2026112"/>
          <a:ext cx="9471378" cy="9348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a:t>- Повторение слова самим взрослым неоднократно в течение занятия.</a:t>
          </a:r>
        </a:p>
      </dsp:txBody>
      <dsp:txXfrm>
        <a:off x="45635" y="2071747"/>
        <a:ext cx="9380108" cy="843560"/>
      </dsp:txXfrm>
    </dsp:sp>
    <dsp:sp modelId="{BE53E6A8-71B3-4F83-ACAD-137202985108}">
      <dsp:nvSpPr>
        <dsp:cNvPr id="0" name=""/>
        <dsp:cNvSpPr/>
      </dsp:nvSpPr>
      <dsp:spPr>
        <a:xfrm>
          <a:off x="0" y="3009902"/>
          <a:ext cx="9471378" cy="9348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755650">
            <a:lnSpc>
              <a:spcPct val="90000"/>
            </a:lnSpc>
            <a:spcBef>
              <a:spcPct val="0"/>
            </a:spcBef>
            <a:spcAft>
              <a:spcPct val="35000"/>
            </a:spcAft>
          </a:pPr>
          <a:r>
            <a:rPr lang="ru-RU" sz="1700" kern="1200" dirty="0"/>
            <a:t>- Объяснение происхождения слова. Этот приём наиболее целесообразно применять в старших группах для углубления понимания слова, развития любознательности, чутья к языку.</a:t>
          </a:r>
        </a:p>
      </dsp:txBody>
      <dsp:txXfrm>
        <a:off x="45635" y="3055537"/>
        <a:ext cx="9380108" cy="84356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2FFB779-270B-4192-84BA-A697F48306DC}" type="datetimeFigureOut">
              <a:rPr lang="ru-RU" smtClean="0"/>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6107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065727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81226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2FFB779-270B-4192-84BA-A697F48306DC}" type="datetimeFigureOut">
              <a:rPr lang="ru-RU" smtClean="0"/>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703711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2FFB779-270B-4192-84BA-A697F48306DC}" type="datetimeFigureOut">
              <a:rPr lang="ru-RU" smtClean="0"/>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407636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2FFB779-270B-4192-84BA-A697F48306DC}" type="datetimeFigureOut">
              <a:rPr lang="ru-RU" smtClean="0"/>
              <a:t>02.05.2023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625762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2FFB779-270B-4192-84BA-A697F48306DC}" type="datetimeFigureOut">
              <a:rPr lang="ru-RU" smtClean="0"/>
              <a:t>02.05.2023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88002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2FFB779-270B-4192-84BA-A697F48306DC}" type="datetimeFigureOut">
              <a:rPr lang="ru-RU" smtClean="0"/>
              <a:t>02.05.2023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295335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FFB779-270B-4192-84BA-A697F48306DC}" type="datetimeFigureOut">
              <a:rPr lang="ru-RU" smtClean="0"/>
              <a:t>02.05.2023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1988754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FFB779-270B-4192-84BA-A697F48306DC}" type="datetimeFigureOut">
              <a:rPr lang="ru-RU" smtClean="0"/>
              <a:t>02.05.2023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3665695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2FFB779-270B-4192-84BA-A697F48306DC}" type="datetimeFigureOut">
              <a:rPr lang="ru-RU" smtClean="0"/>
              <a:t>02.05.2023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85DC19C-03DA-4066-9FF7-D0BF1BC6D6F6}" type="slidenum">
              <a:rPr lang="ru-RU" smtClean="0"/>
              <a:t>‹#›</a:t>
            </a:fld>
            <a:endParaRPr lang="ru-RU"/>
          </a:p>
        </p:txBody>
      </p:sp>
    </p:spTree>
    <p:extLst>
      <p:ext uri="{BB962C8B-B14F-4D97-AF65-F5344CB8AC3E}">
        <p14:creationId xmlns:p14="http://schemas.microsoft.com/office/powerpoint/2010/main" val="2134169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7D7EB">
            <a:alpha val="5700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FFB779-270B-4192-84BA-A697F48306DC}" type="datetimeFigureOut">
              <a:rPr lang="ru-RU" smtClean="0"/>
              <a:t>02.05.2023</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5DC19C-03DA-4066-9FF7-D0BF1BC6D6F6}" type="slidenum">
              <a:rPr lang="ru-RU" smtClean="0"/>
              <a:t>‹#›</a:t>
            </a:fld>
            <a:endParaRPr lang="ru-RU"/>
          </a:p>
        </p:txBody>
      </p:sp>
    </p:spTree>
    <p:extLst>
      <p:ext uri="{BB962C8B-B14F-4D97-AF65-F5344CB8AC3E}">
        <p14:creationId xmlns:p14="http://schemas.microsoft.com/office/powerpoint/2010/main" val="31549794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1DD1A8A-57D5-4A81-AD04-532B043C56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Рисунок 6">
            <a:extLst>
              <a:ext uri="{FF2B5EF4-FFF2-40B4-BE49-F238E27FC236}">
                <a16:creationId xmlns:a16="http://schemas.microsoft.com/office/drawing/2014/main" id="{D1373804-3F35-95C9-5586-F379576BA192}"/>
              </a:ext>
            </a:extLst>
          </p:cNvPr>
          <p:cNvPicPr>
            <a:picLocks noChangeAspect="1"/>
          </p:cNvPicPr>
          <p:nvPr/>
        </p:nvPicPr>
        <p:blipFill rotWithShape="1">
          <a:blip r:embed="rId2"/>
          <a:srcRect t="1878" b="23122"/>
          <a:stretch/>
        </p:blipFill>
        <p:spPr>
          <a:xfrm>
            <a:off x="-3047" y="10"/>
            <a:ext cx="12191999" cy="6857990"/>
          </a:xfrm>
          <a:prstGeom prst="rect">
            <a:avLst/>
          </a:prstGeom>
        </p:spPr>
      </p:pic>
      <p:sp>
        <p:nvSpPr>
          <p:cNvPr id="19" name="Rectangle 18">
            <a:extLst>
              <a:ext uri="{FF2B5EF4-FFF2-40B4-BE49-F238E27FC236}">
                <a16:creationId xmlns:a16="http://schemas.microsoft.com/office/drawing/2014/main" id="{007891EC-4501-44ED-A8C8-B11B6DB767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ctrTitle"/>
          </p:nvPr>
        </p:nvSpPr>
        <p:spPr>
          <a:xfrm>
            <a:off x="1172539" y="1294513"/>
            <a:ext cx="7386697" cy="3574778"/>
          </a:xfrm>
          <a:effectLst>
            <a:outerShdw blurRad="50800" dist="38100" dir="2700000" algn="tl" rotWithShape="0">
              <a:prstClr val="black">
                <a:alpha val="40000"/>
              </a:prstClr>
            </a:outerShdw>
          </a:effectLst>
        </p:spPr>
        <p:txBody>
          <a:bodyPr>
            <a:normAutofit/>
          </a:bodyPr>
          <a:lstStyle/>
          <a:p>
            <a:r>
              <a:rPr lang="ru-RU" sz="6600" b="1" dirty="0">
                <a:solidFill>
                  <a:srgbClr val="62CBE3"/>
                </a:solidFill>
                <a:ea typeface="Calibri Light"/>
                <a:cs typeface="Calibri Light"/>
              </a:rPr>
              <a:t>Обогащаем словарь детей</a:t>
            </a:r>
          </a:p>
        </p:txBody>
      </p:sp>
      <p:sp>
        <p:nvSpPr>
          <p:cNvPr id="3" name="Подзаголовок 2"/>
          <p:cNvSpPr>
            <a:spLocks noGrp="1"/>
          </p:cNvSpPr>
          <p:nvPr>
            <p:ph type="subTitle" idx="1"/>
          </p:nvPr>
        </p:nvSpPr>
        <p:spPr>
          <a:xfrm>
            <a:off x="7083161" y="6057006"/>
            <a:ext cx="4263438" cy="755892"/>
          </a:xfrm>
          <a:effectLst>
            <a:outerShdw blurRad="50800" dist="38100" dir="2700000" algn="tl" rotWithShape="0">
              <a:prstClr val="black">
                <a:alpha val="40000"/>
              </a:prstClr>
            </a:outerShdw>
          </a:effectLst>
        </p:spPr>
        <p:txBody>
          <a:bodyPr vert="horz" lIns="91440" tIns="45720" rIns="91440" bIns="45720" rtlCol="0" anchor="t">
            <a:normAutofit/>
          </a:bodyPr>
          <a:lstStyle/>
          <a:p>
            <a:endParaRPr lang="ru-RU" sz="2000" b="1" dirty="0">
              <a:solidFill>
                <a:srgbClr val="F07FC1"/>
              </a:solidFill>
            </a:endParaRPr>
          </a:p>
        </p:txBody>
      </p:sp>
    </p:spTree>
    <p:extLst>
      <p:ext uri="{BB962C8B-B14F-4D97-AF65-F5344CB8AC3E}">
        <p14:creationId xmlns:p14="http://schemas.microsoft.com/office/powerpoint/2010/main" val="1351651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1500"/>
                                  </p:stCondLst>
                                  <p:endCondLst>
                                    <p:cond evt="begin" delay="0">
                                      <p:tn val="5"/>
                                    </p:cond>
                                  </p:end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036DC76E-AC28-D4BD-6CD8-595D94D3F0DD}"/>
              </a:ext>
            </a:extLst>
          </p:cNvPr>
          <p:cNvPicPr>
            <a:picLocks noChangeAspect="1"/>
          </p:cNvPicPr>
          <p:nvPr/>
        </p:nvPicPr>
        <p:blipFill>
          <a:blip r:embed="rId2"/>
          <a:stretch>
            <a:fillRect/>
          </a:stretch>
        </p:blipFill>
        <p:spPr>
          <a:xfrm>
            <a:off x="1881" y="-3546"/>
            <a:ext cx="12188236" cy="6865090"/>
          </a:xfrm>
          <a:prstGeom prst="rect">
            <a:avLst/>
          </a:prstGeom>
        </p:spPr>
      </p:pic>
      <p:sp>
        <p:nvSpPr>
          <p:cNvPr id="2" name="Заголовок 1">
            <a:extLst>
              <a:ext uri="{FF2B5EF4-FFF2-40B4-BE49-F238E27FC236}">
                <a16:creationId xmlns:a16="http://schemas.microsoft.com/office/drawing/2014/main" id="{5702C5F5-FC4A-5AFF-1EB5-12F95B3B32BD}"/>
              </a:ext>
            </a:extLst>
          </p:cNvPr>
          <p:cNvSpPr>
            <a:spLocks noGrp="1"/>
          </p:cNvSpPr>
          <p:nvPr>
            <p:ph type="title"/>
          </p:nvPr>
        </p:nvSpPr>
        <p:spPr>
          <a:xfrm>
            <a:off x="838200" y="553273"/>
            <a:ext cx="10515600" cy="1325563"/>
          </a:xfrm>
        </p:spPr>
        <p:txBody>
          <a:bodyPr>
            <a:normAutofit fontScale="90000"/>
          </a:bodyPr>
          <a:lstStyle/>
          <a:p>
            <a:pPr algn="ctr"/>
            <a:r>
              <a:rPr lang="ru-RU" b="1" dirty="0">
                <a:latin typeface="Comic Sans MS"/>
                <a:ea typeface="+mj-lt"/>
                <a:cs typeface="+mj-lt"/>
              </a:rPr>
              <a:t>Дидактические игры для обогащения словарного запаса детей</a:t>
            </a:r>
            <a:endParaRPr lang="ru-RU" dirty="0">
              <a:latin typeface="Comic Sans MS"/>
              <a:ea typeface="+mj-lt"/>
              <a:cs typeface="+mj-lt"/>
            </a:endParaRPr>
          </a:p>
        </p:txBody>
      </p:sp>
      <p:sp>
        <p:nvSpPr>
          <p:cNvPr id="3" name="Объект 2">
            <a:extLst>
              <a:ext uri="{FF2B5EF4-FFF2-40B4-BE49-F238E27FC236}">
                <a16:creationId xmlns:a16="http://schemas.microsoft.com/office/drawing/2014/main" id="{0E764BAD-A40C-06D4-4E6A-95882C7E5FD3}"/>
              </a:ext>
            </a:extLst>
          </p:cNvPr>
          <p:cNvSpPr>
            <a:spLocks noGrp="1"/>
          </p:cNvSpPr>
          <p:nvPr>
            <p:ph idx="1"/>
          </p:nvPr>
        </p:nvSpPr>
        <p:spPr>
          <a:xfrm>
            <a:off x="1007533" y="1712737"/>
            <a:ext cx="10176934" cy="4351338"/>
          </a:xfrm>
        </p:spPr>
        <p:txBody>
          <a:bodyPr vert="horz" lIns="91440" tIns="45720" rIns="91440" bIns="45720" rtlCol="0" anchor="t">
            <a:noAutofit/>
          </a:bodyPr>
          <a:lstStyle/>
          <a:p>
            <a:pPr>
              <a:buNone/>
            </a:pPr>
            <a:r>
              <a:rPr lang="ru-RU" sz="1600" dirty="0">
                <a:latin typeface="Comic Sans MS"/>
                <a:ea typeface="+mn-lt"/>
                <a:cs typeface="+mn-lt"/>
              </a:rPr>
              <a:t>В средней группе необходимо особое внимание уделять правильному пониманию слов и их употреблению, расширению активного словаря детей.</a:t>
            </a:r>
          </a:p>
          <a:p>
            <a:pPr>
              <a:buNone/>
            </a:pPr>
            <a:r>
              <a:rPr lang="ru-RU" sz="1600" dirty="0">
                <a:latin typeface="Comic Sans MS"/>
                <a:ea typeface="+mn-lt"/>
                <a:cs typeface="+mn-lt"/>
              </a:rPr>
              <a:t>В этой группе продолжается работа по формированию обобщающих понятий, большое внимание уделяется вычленению качеств, свойств и правильному обозначению их соответствующими словами.</a:t>
            </a:r>
          </a:p>
          <a:p>
            <a:pPr>
              <a:buNone/>
            </a:pPr>
            <a:r>
              <a:rPr lang="ru-RU" sz="1600" dirty="0">
                <a:latin typeface="Comic Sans MS"/>
                <a:ea typeface="+mn-lt"/>
                <a:cs typeface="+mn-lt"/>
              </a:rPr>
              <a:t>Вводится задача использования слов с противоположным значением (антонимы). С этой </a:t>
            </a:r>
          </a:p>
          <a:p>
            <a:pPr>
              <a:buNone/>
            </a:pPr>
            <a:r>
              <a:rPr lang="ru-RU" sz="1600" dirty="0">
                <a:latin typeface="Comic Sans MS"/>
                <a:ea typeface="+mn-lt"/>
                <a:cs typeface="+mn-lt"/>
              </a:rPr>
              <a:t>целью можно использовать сравнение игрушек, предметов.</a:t>
            </a:r>
            <a:endParaRPr lang="ru-RU" dirty="0"/>
          </a:p>
          <a:p>
            <a:pPr>
              <a:buNone/>
            </a:pPr>
            <a:r>
              <a:rPr lang="ru-RU" sz="1600" dirty="0">
                <a:latin typeface="Comic Sans MS"/>
                <a:ea typeface="+mn-lt"/>
                <a:cs typeface="+mn-lt"/>
              </a:rPr>
              <a:t>В этом возрасте всё ещё значительное место занимает всякого рода наглядность, однако </a:t>
            </a:r>
          </a:p>
          <a:p>
            <a:pPr>
              <a:buNone/>
            </a:pPr>
            <a:r>
              <a:rPr lang="ru-RU" sz="1600" dirty="0">
                <a:latin typeface="Comic Sans MS"/>
                <a:ea typeface="+mn-lt"/>
                <a:cs typeface="+mn-lt"/>
              </a:rPr>
              <a:t>следует больше использовать лексические упражнения, словесные дидактические игры.</a:t>
            </a:r>
            <a:endParaRPr lang="ru-RU" dirty="0">
              <a:ea typeface="Calibri"/>
              <a:cs typeface="Calibri"/>
            </a:endParaRPr>
          </a:p>
          <a:p>
            <a:pPr>
              <a:buNone/>
            </a:pPr>
            <a:r>
              <a:rPr lang="ru-RU" sz="1600" b="1" dirty="0">
                <a:latin typeface="Comic Sans MS"/>
                <a:ea typeface="+mn-lt"/>
                <a:cs typeface="+mn-lt"/>
              </a:rPr>
              <a:t>Игра «Для чего это нужно?»</a:t>
            </a:r>
          </a:p>
          <a:p>
            <a:pPr>
              <a:buNone/>
            </a:pPr>
            <a:r>
              <a:rPr lang="ru-RU" sz="1600" dirty="0">
                <a:latin typeface="Comic Sans MS"/>
                <a:ea typeface="+mn-lt"/>
                <a:cs typeface="+mn-lt"/>
              </a:rPr>
              <a:t>Для активизации глаголов используется упражнение на подбор действий к </a:t>
            </a:r>
          </a:p>
          <a:p>
            <a:pPr>
              <a:buNone/>
            </a:pPr>
            <a:r>
              <a:rPr lang="ru-RU" sz="1600" dirty="0">
                <a:latin typeface="Comic Sans MS"/>
                <a:ea typeface="+mn-lt"/>
                <a:cs typeface="+mn-lt"/>
              </a:rPr>
              <a:t>предметам: «Для чего нужен утюг? Что можно делать веником? Для чего нужна </a:t>
            </a:r>
            <a:endParaRPr lang="ru-RU" dirty="0">
              <a:latin typeface="Calibri" panose="020F0502020204030204"/>
              <a:ea typeface="+mn-lt"/>
              <a:cs typeface="+mn-lt"/>
            </a:endParaRPr>
          </a:p>
          <a:p>
            <a:pPr>
              <a:buNone/>
            </a:pPr>
            <a:r>
              <a:rPr lang="ru-RU" sz="1600" dirty="0">
                <a:latin typeface="Comic Sans MS"/>
                <a:ea typeface="+mn-lt"/>
                <a:cs typeface="+mn-lt"/>
              </a:rPr>
              <a:t>лейка?».</a:t>
            </a:r>
            <a:endParaRPr lang="ru-RU" dirty="0">
              <a:ea typeface="Calibri"/>
              <a:cs typeface="Calibri"/>
            </a:endParaRPr>
          </a:p>
          <a:p>
            <a:pPr>
              <a:buNone/>
            </a:pPr>
            <a:r>
              <a:rPr lang="ru-RU" sz="1600" dirty="0">
                <a:latin typeface="Comic Sans MS"/>
                <a:ea typeface="+mn-lt"/>
                <a:cs typeface="+mn-lt"/>
              </a:rPr>
              <a:t>В упражнении </a:t>
            </a:r>
            <a:r>
              <a:rPr lang="ru-RU" sz="1600" b="1" dirty="0">
                <a:latin typeface="Comic Sans MS"/>
                <a:ea typeface="+mn-lt"/>
                <a:cs typeface="+mn-lt"/>
              </a:rPr>
              <a:t>«Кто что делает?»</a:t>
            </a:r>
            <a:r>
              <a:rPr lang="ru-RU" sz="1600" dirty="0">
                <a:latin typeface="Comic Sans MS"/>
                <a:ea typeface="+mn-lt"/>
                <a:cs typeface="+mn-lt"/>
              </a:rPr>
              <a:t> ребёнок должен назвать как можно больше </a:t>
            </a:r>
          </a:p>
          <a:p>
            <a:pPr>
              <a:buNone/>
            </a:pPr>
            <a:r>
              <a:rPr lang="ru-RU" sz="1600" dirty="0">
                <a:latin typeface="Comic Sans MS"/>
                <a:ea typeface="+mn-lt"/>
                <a:cs typeface="+mn-lt"/>
              </a:rPr>
              <a:t>действий: «Что делает кошка?» — «Мяукает, мурлычет, играет, лакает молоко».</a:t>
            </a:r>
            <a:endParaRPr lang="ru-RU" dirty="0"/>
          </a:p>
        </p:txBody>
      </p:sp>
    </p:spTree>
    <p:extLst>
      <p:ext uri="{BB962C8B-B14F-4D97-AF65-F5344CB8AC3E}">
        <p14:creationId xmlns:p14="http://schemas.microsoft.com/office/powerpoint/2010/main" val="3680301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036DC76E-AC28-D4BD-6CD8-595D94D3F0DD}"/>
              </a:ext>
            </a:extLst>
          </p:cNvPr>
          <p:cNvPicPr>
            <a:picLocks noChangeAspect="1"/>
          </p:cNvPicPr>
          <p:nvPr/>
        </p:nvPicPr>
        <p:blipFill>
          <a:blip r:embed="rId2"/>
          <a:stretch>
            <a:fillRect/>
          </a:stretch>
        </p:blipFill>
        <p:spPr>
          <a:xfrm>
            <a:off x="1881" y="-3546"/>
            <a:ext cx="12188236" cy="6865090"/>
          </a:xfrm>
          <a:prstGeom prst="rect">
            <a:avLst/>
          </a:prstGeom>
        </p:spPr>
      </p:pic>
      <p:sp>
        <p:nvSpPr>
          <p:cNvPr id="2" name="Заголовок 1">
            <a:extLst>
              <a:ext uri="{FF2B5EF4-FFF2-40B4-BE49-F238E27FC236}">
                <a16:creationId xmlns:a16="http://schemas.microsoft.com/office/drawing/2014/main" id="{5702C5F5-FC4A-5AFF-1EB5-12F95B3B32BD}"/>
              </a:ext>
            </a:extLst>
          </p:cNvPr>
          <p:cNvSpPr>
            <a:spLocks noGrp="1"/>
          </p:cNvSpPr>
          <p:nvPr>
            <p:ph type="title"/>
          </p:nvPr>
        </p:nvSpPr>
        <p:spPr>
          <a:xfrm>
            <a:off x="838200" y="553273"/>
            <a:ext cx="10515600" cy="1325563"/>
          </a:xfrm>
        </p:spPr>
        <p:txBody>
          <a:bodyPr>
            <a:normAutofit fontScale="90000"/>
          </a:bodyPr>
          <a:lstStyle/>
          <a:p>
            <a:pPr algn="ctr"/>
            <a:r>
              <a:rPr lang="ru-RU" b="1" dirty="0">
                <a:latin typeface="Comic Sans MS"/>
                <a:ea typeface="+mj-lt"/>
                <a:cs typeface="+mj-lt"/>
              </a:rPr>
              <a:t>Дидактические игры для обогащения словарного запаса детей</a:t>
            </a:r>
            <a:endParaRPr lang="ru-RU" dirty="0">
              <a:latin typeface="Comic Sans MS"/>
              <a:ea typeface="+mj-lt"/>
              <a:cs typeface="+mj-lt"/>
            </a:endParaRPr>
          </a:p>
        </p:txBody>
      </p:sp>
      <p:sp>
        <p:nvSpPr>
          <p:cNvPr id="3" name="Объект 2">
            <a:extLst>
              <a:ext uri="{FF2B5EF4-FFF2-40B4-BE49-F238E27FC236}">
                <a16:creationId xmlns:a16="http://schemas.microsoft.com/office/drawing/2014/main" id="{0E764BAD-A40C-06D4-4E6A-95882C7E5FD3}"/>
              </a:ext>
            </a:extLst>
          </p:cNvPr>
          <p:cNvSpPr>
            <a:spLocks noGrp="1"/>
          </p:cNvSpPr>
          <p:nvPr>
            <p:ph idx="1"/>
          </p:nvPr>
        </p:nvSpPr>
        <p:spPr>
          <a:xfrm>
            <a:off x="838200" y="1712737"/>
            <a:ext cx="10449748" cy="4567708"/>
          </a:xfrm>
        </p:spPr>
        <p:txBody>
          <a:bodyPr vert="horz" lIns="91440" tIns="45720" rIns="91440" bIns="45720" rtlCol="0" anchor="t">
            <a:noAutofit/>
          </a:bodyPr>
          <a:lstStyle/>
          <a:p>
            <a:pPr algn="just">
              <a:buNone/>
            </a:pPr>
            <a:r>
              <a:rPr lang="ru-RU" sz="1200" b="1" dirty="0">
                <a:latin typeface="Comic Sans MS"/>
                <a:ea typeface="+mn-lt"/>
                <a:cs typeface="+mn-lt"/>
              </a:rPr>
              <a:t>Игра «Кто как передвигается?»</a:t>
            </a:r>
          </a:p>
          <a:p>
            <a:pPr algn="just">
              <a:buNone/>
            </a:pPr>
            <a:r>
              <a:rPr lang="ru-RU" sz="1200" b="1" dirty="0">
                <a:latin typeface="Comic Sans MS"/>
                <a:ea typeface="+mn-lt"/>
                <a:cs typeface="+mn-lt"/>
              </a:rPr>
              <a:t>Цель:</a:t>
            </a:r>
            <a:r>
              <a:rPr lang="ru-RU" sz="1200" dirty="0">
                <a:latin typeface="Comic Sans MS"/>
                <a:ea typeface="+mn-lt"/>
                <a:cs typeface="+mn-lt"/>
              </a:rPr>
              <a:t> учить детей называть действия (лягушка – прыгает, бабочка – летает и т. д.)</a:t>
            </a:r>
          </a:p>
          <a:p>
            <a:pPr algn="just">
              <a:buNone/>
            </a:pPr>
            <a:r>
              <a:rPr lang="ru-RU" sz="1200" b="1" dirty="0">
                <a:latin typeface="Comic Sans MS"/>
                <a:ea typeface="+mn-lt"/>
                <a:cs typeface="+mn-lt"/>
              </a:rPr>
              <a:t>Игра «Кто, как голос подаёт?»</a:t>
            </a:r>
          </a:p>
          <a:p>
            <a:pPr algn="just">
              <a:buNone/>
            </a:pPr>
            <a:r>
              <a:rPr lang="ru-RU" sz="1200" b="1" dirty="0">
                <a:latin typeface="Comic Sans MS"/>
                <a:ea typeface="+mn-lt"/>
                <a:cs typeface="+mn-lt"/>
              </a:rPr>
              <a:t>Цель:</a:t>
            </a:r>
            <a:r>
              <a:rPr lang="ru-RU" sz="1200" dirty="0">
                <a:latin typeface="Comic Sans MS"/>
                <a:ea typeface="+mn-lt"/>
                <a:cs typeface="+mn-lt"/>
              </a:rPr>
              <a:t> учить детей называть действия (корова – мычит, свинья – хрюкает и т. д.)</a:t>
            </a:r>
          </a:p>
          <a:p>
            <a:pPr algn="just">
              <a:buNone/>
            </a:pPr>
            <a:r>
              <a:rPr lang="ru-RU" sz="1200" dirty="0">
                <a:latin typeface="Comic Sans MS"/>
                <a:ea typeface="+mn-lt"/>
                <a:cs typeface="+mn-lt"/>
              </a:rPr>
              <a:t>Для формирования умения вычленять качества, свойства предметов, игрушек следует шире использовать приём сравнения. Так, например, при сравнении двух кукол задаётся вопрос: «Что у них одинаковое, а что разное? Чем ещё куклы отличаются </a:t>
            </a:r>
            <a:endParaRPr lang="ru-RU" sz="1200" dirty="0">
              <a:latin typeface="Calibri" panose="020F0502020204030204"/>
              <a:ea typeface="+mn-lt"/>
              <a:cs typeface="+mn-lt"/>
            </a:endParaRPr>
          </a:p>
          <a:p>
            <a:pPr algn="just">
              <a:buNone/>
            </a:pPr>
            <a:r>
              <a:rPr lang="ru-RU" sz="1200" dirty="0">
                <a:latin typeface="Comic Sans MS"/>
                <a:ea typeface="+mn-lt"/>
                <a:cs typeface="+mn-lt"/>
              </a:rPr>
              <a:t>друг от </a:t>
            </a:r>
            <a:r>
              <a:rPr lang="ru-RU" sz="1200" dirty="0" err="1">
                <a:latin typeface="Comic Sans MS"/>
                <a:ea typeface="+mn-lt"/>
                <a:cs typeface="+mn-lt"/>
              </a:rPr>
              <a:t>друга?».Дети</a:t>
            </a:r>
            <a:r>
              <a:rPr lang="ru-RU" sz="1200" dirty="0">
                <a:latin typeface="Comic Sans MS"/>
                <a:ea typeface="+mn-lt"/>
                <a:cs typeface="+mn-lt"/>
              </a:rPr>
              <a:t> рассматривают и называют цвет </a:t>
            </a:r>
            <a:r>
              <a:rPr lang="ru-RU" sz="1200" dirty="0" err="1">
                <a:latin typeface="Comic Sans MS"/>
                <a:ea typeface="+mn-lt"/>
                <a:cs typeface="+mn-lt"/>
              </a:rPr>
              <a:t>глаз,волос,детали</a:t>
            </a:r>
            <a:r>
              <a:rPr lang="ru-RU" sz="1200" dirty="0">
                <a:latin typeface="Comic Sans MS"/>
                <a:ea typeface="+mn-lt"/>
                <a:cs typeface="+mn-lt"/>
              </a:rPr>
              <a:t> одежды (</a:t>
            </a:r>
            <a:r>
              <a:rPr lang="ru-RU" sz="1200" dirty="0" err="1">
                <a:latin typeface="Comic Sans MS"/>
                <a:ea typeface="+mn-lt"/>
                <a:cs typeface="+mn-lt"/>
              </a:rPr>
              <a:t>например,мягкий,пушистый,меховой</a:t>
            </a:r>
            <a:r>
              <a:rPr lang="ru-RU" sz="1200" dirty="0">
                <a:latin typeface="Comic Sans MS"/>
                <a:ea typeface="+mn-lt"/>
                <a:cs typeface="+mn-lt"/>
              </a:rPr>
              <a:t> воротник).</a:t>
            </a:r>
            <a:endParaRPr lang="ru-RU" sz="1200" dirty="0">
              <a:ea typeface="Calibri"/>
              <a:cs typeface="Calibri"/>
            </a:endParaRPr>
          </a:p>
          <a:p>
            <a:pPr algn="just">
              <a:buNone/>
            </a:pPr>
            <a:r>
              <a:rPr lang="ru-RU" sz="1200" b="1" dirty="0">
                <a:latin typeface="Comic Sans MS"/>
                <a:ea typeface="+mn-lt"/>
                <a:cs typeface="+mn-lt"/>
              </a:rPr>
              <a:t>Игра «Петушок, угадай мою игрушку»</a:t>
            </a:r>
          </a:p>
          <a:p>
            <a:pPr algn="just">
              <a:buNone/>
            </a:pPr>
            <a:r>
              <a:rPr lang="ru-RU" sz="1200" b="1" dirty="0">
                <a:latin typeface="Comic Sans MS"/>
                <a:ea typeface="+mn-lt"/>
                <a:cs typeface="+mn-lt"/>
              </a:rPr>
              <a:t>Цель:</a:t>
            </a:r>
            <a:r>
              <a:rPr lang="ru-RU" sz="1200" dirty="0">
                <a:latin typeface="Comic Sans MS"/>
                <a:ea typeface="+mn-lt"/>
                <a:cs typeface="+mn-lt"/>
              </a:rPr>
              <a:t> активизация словаря существительных, прилагательных, глаголов, развитие </a:t>
            </a:r>
          </a:p>
          <a:p>
            <a:pPr algn="just">
              <a:buNone/>
            </a:pPr>
            <a:r>
              <a:rPr lang="ru-RU" sz="1200" dirty="0">
                <a:latin typeface="Comic Sans MS"/>
                <a:ea typeface="+mn-lt"/>
                <a:cs typeface="+mn-lt"/>
              </a:rPr>
              <a:t>связной речи.</a:t>
            </a:r>
            <a:endParaRPr lang="ru-RU" sz="1200" dirty="0">
              <a:ea typeface="Calibri"/>
              <a:cs typeface="Calibri"/>
            </a:endParaRPr>
          </a:p>
          <a:p>
            <a:pPr algn="just">
              <a:buNone/>
            </a:pPr>
            <a:r>
              <a:rPr lang="ru-RU" sz="1200" dirty="0">
                <a:latin typeface="Comic Sans MS"/>
                <a:ea typeface="+mn-lt"/>
                <a:cs typeface="+mn-lt"/>
              </a:rPr>
              <a:t>Взрослый предлагает рассмотреть предложенные игрушки (например, мяч, машину, куклу, матрёшку) и </a:t>
            </a:r>
          </a:p>
          <a:p>
            <a:pPr algn="just">
              <a:buNone/>
            </a:pPr>
            <a:r>
              <a:rPr lang="ru-RU" sz="1200" dirty="0">
                <a:latin typeface="Comic Sans MS"/>
                <a:ea typeface="+mn-lt"/>
                <a:cs typeface="+mn-lt"/>
              </a:rPr>
              <a:t>последовательно задаёт вопросы: «Что это? Какая она? Для чего нужна? Что с ней можно делать?». Такое </a:t>
            </a:r>
            <a:endParaRPr lang="ru-RU" dirty="0">
              <a:latin typeface="Calibri" panose="020F0502020204030204"/>
              <a:ea typeface="+mn-lt"/>
              <a:cs typeface="+mn-lt"/>
            </a:endParaRPr>
          </a:p>
          <a:p>
            <a:pPr algn="just">
              <a:buNone/>
            </a:pPr>
            <a:r>
              <a:rPr lang="ru-RU" sz="1200" dirty="0">
                <a:latin typeface="Comic Sans MS"/>
                <a:ea typeface="+mn-lt"/>
                <a:cs typeface="+mn-lt"/>
              </a:rPr>
              <a:t>предварительное словарное упражнение подготавливает детей к проведению дидактической игры «Петушок, </a:t>
            </a:r>
            <a:endParaRPr lang="ru-RU" dirty="0">
              <a:latin typeface="Calibri" panose="020F0502020204030204"/>
              <a:ea typeface="+mn-lt"/>
              <a:cs typeface="+mn-lt"/>
            </a:endParaRPr>
          </a:p>
          <a:p>
            <a:pPr algn="just">
              <a:buNone/>
            </a:pPr>
            <a:r>
              <a:rPr lang="ru-RU" sz="1200" dirty="0">
                <a:latin typeface="Comic Sans MS"/>
                <a:ea typeface="+mn-lt"/>
                <a:cs typeface="+mn-lt"/>
              </a:rPr>
              <a:t>угадай мою игрушку». Загадывая какую – либо игрушку, дети должны использовать все названные слова и </a:t>
            </a:r>
            <a:endParaRPr lang="ru-RU" dirty="0">
              <a:latin typeface="Calibri" panose="020F0502020204030204"/>
              <a:ea typeface="+mn-lt"/>
              <a:cs typeface="+mn-lt"/>
            </a:endParaRPr>
          </a:p>
          <a:p>
            <a:pPr algn="just">
              <a:buNone/>
            </a:pPr>
            <a:r>
              <a:rPr lang="ru-RU" sz="1200" dirty="0">
                <a:latin typeface="Comic Sans MS"/>
                <a:ea typeface="+mn-lt"/>
                <a:cs typeface="+mn-lt"/>
              </a:rPr>
              <a:t>оформить их связное высказывание.</a:t>
            </a:r>
            <a:endParaRPr lang="ru-RU" dirty="0">
              <a:ea typeface="Calibri"/>
              <a:cs typeface="Calibri"/>
            </a:endParaRPr>
          </a:p>
          <a:p>
            <a:pPr algn="just">
              <a:buNone/>
            </a:pPr>
            <a:r>
              <a:rPr lang="ru-RU" sz="1200" b="1" dirty="0">
                <a:latin typeface="Comic Sans MS"/>
                <a:ea typeface="+mn-lt"/>
                <a:cs typeface="+mn-lt"/>
              </a:rPr>
              <a:t>Игра «Назови одним словом»</a:t>
            </a:r>
          </a:p>
          <a:p>
            <a:pPr algn="just">
              <a:buNone/>
            </a:pPr>
            <a:r>
              <a:rPr lang="ru-RU" sz="1200" b="1" dirty="0">
                <a:latin typeface="Comic Sans MS"/>
                <a:ea typeface="+mn-lt"/>
                <a:cs typeface="+mn-lt"/>
              </a:rPr>
              <a:t>Цель:</a:t>
            </a:r>
            <a:r>
              <a:rPr lang="ru-RU" sz="1200" dirty="0">
                <a:latin typeface="Comic Sans MS"/>
                <a:ea typeface="+mn-lt"/>
                <a:cs typeface="+mn-lt"/>
              </a:rPr>
              <a:t> учить называть обобщающие понятия «Игрушки», «Посуда», «Одежда».</a:t>
            </a:r>
          </a:p>
          <a:p>
            <a:pPr>
              <a:buNone/>
            </a:pPr>
            <a:endParaRPr lang="ru-RU" sz="1600" dirty="0">
              <a:latin typeface="Comic Sans MS"/>
              <a:ea typeface="Calibri"/>
              <a:cs typeface="Calibri"/>
            </a:endParaRPr>
          </a:p>
        </p:txBody>
      </p:sp>
    </p:spTree>
    <p:extLst>
      <p:ext uri="{BB962C8B-B14F-4D97-AF65-F5344CB8AC3E}">
        <p14:creationId xmlns:p14="http://schemas.microsoft.com/office/powerpoint/2010/main" val="4113940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036DC76E-AC28-D4BD-6CD8-595D94D3F0DD}"/>
              </a:ext>
            </a:extLst>
          </p:cNvPr>
          <p:cNvPicPr>
            <a:picLocks noChangeAspect="1"/>
          </p:cNvPicPr>
          <p:nvPr/>
        </p:nvPicPr>
        <p:blipFill>
          <a:blip r:embed="rId2"/>
          <a:stretch>
            <a:fillRect/>
          </a:stretch>
        </p:blipFill>
        <p:spPr>
          <a:xfrm>
            <a:off x="1881" y="-3546"/>
            <a:ext cx="12188236" cy="6865090"/>
          </a:xfrm>
          <a:prstGeom prst="rect">
            <a:avLst/>
          </a:prstGeom>
        </p:spPr>
      </p:pic>
      <p:sp>
        <p:nvSpPr>
          <p:cNvPr id="2" name="Заголовок 1">
            <a:extLst>
              <a:ext uri="{FF2B5EF4-FFF2-40B4-BE49-F238E27FC236}">
                <a16:creationId xmlns:a16="http://schemas.microsoft.com/office/drawing/2014/main" id="{5702C5F5-FC4A-5AFF-1EB5-12F95B3B32BD}"/>
              </a:ext>
            </a:extLst>
          </p:cNvPr>
          <p:cNvSpPr>
            <a:spLocks noGrp="1"/>
          </p:cNvSpPr>
          <p:nvPr>
            <p:ph type="title"/>
          </p:nvPr>
        </p:nvSpPr>
        <p:spPr>
          <a:xfrm>
            <a:off x="838200" y="553273"/>
            <a:ext cx="10515600" cy="1325563"/>
          </a:xfrm>
        </p:spPr>
        <p:txBody>
          <a:bodyPr>
            <a:normAutofit fontScale="90000"/>
          </a:bodyPr>
          <a:lstStyle/>
          <a:p>
            <a:pPr algn="ctr"/>
            <a:r>
              <a:rPr lang="ru-RU" b="1" dirty="0">
                <a:latin typeface="Comic Sans MS"/>
                <a:ea typeface="+mj-lt"/>
                <a:cs typeface="+mj-lt"/>
              </a:rPr>
              <a:t>Дидактические игры для обогащения словарного запаса детей</a:t>
            </a:r>
            <a:endParaRPr lang="ru-RU" dirty="0">
              <a:latin typeface="Comic Sans MS"/>
              <a:ea typeface="+mj-lt"/>
              <a:cs typeface="+mj-lt"/>
            </a:endParaRPr>
          </a:p>
        </p:txBody>
      </p:sp>
      <p:sp>
        <p:nvSpPr>
          <p:cNvPr id="3" name="Объект 2">
            <a:extLst>
              <a:ext uri="{FF2B5EF4-FFF2-40B4-BE49-F238E27FC236}">
                <a16:creationId xmlns:a16="http://schemas.microsoft.com/office/drawing/2014/main" id="{0E764BAD-A40C-06D4-4E6A-95882C7E5FD3}"/>
              </a:ext>
            </a:extLst>
          </p:cNvPr>
          <p:cNvSpPr>
            <a:spLocks noGrp="1"/>
          </p:cNvSpPr>
          <p:nvPr>
            <p:ph idx="1"/>
          </p:nvPr>
        </p:nvSpPr>
        <p:spPr>
          <a:xfrm>
            <a:off x="1186274" y="1976144"/>
            <a:ext cx="9349082" cy="4182005"/>
          </a:xfrm>
        </p:spPr>
        <p:txBody>
          <a:bodyPr vert="horz" lIns="91440" tIns="45720" rIns="91440" bIns="45720" rtlCol="0" anchor="t">
            <a:noAutofit/>
          </a:bodyPr>
          <a:lstStyle/>
          <a:p>
            <a:pPr algn="just">
              <a:buNone/>
            </a:pPr>
            <a:r>
              <a:rPr lang="ru-RU" sz="1600" dirty="0">
                <a:latin typeface="Comic Sans MS"/>
                <a:ea typeface="+mn-lt"/>
                <a:cs typeface="+mn-lt"/>
              </a:rPr>
              <a:t>В группе старшего дошкольного возраста ведущей задачей в развитии словаря является уточнение понимания смысла слов, активизация лексики. В этих целях проводятся специальные лексические упражнения и словесные игры длительностью по 5 – 7 мин.</a:t>
            </a:r>
          </a:p>
          <a:p>
            <a:pPr algn="just">
              <a:buNone/>
            </a:pPr>
            <a:r>
              <a:rPr lang="ru-RU" sz="1600" dirty="0">
                <a:latin typeface="Comic Sans MS"/>
                <a:ea typeface="+mn-lt"/>
                <a:cs typeface="+mn-lt"/>
              </a:rPr>
              <a:t>Упражнения были разработаны ещё Е. И. Тихеевой, их </a:t>
            </a:r>
            <a:r>
              <a:rPr lang="ru-RU" sz="1600" b="1" dirty="0">
                <a:latin typeface="Comic Sans MS"/>
                <a:ea typeface="+mn-lt"/>
                <a:cs typeface="+mn-lt"/>
              </a:rPr>
              <a:t>цель </a:t>
            </a:r>
            <a:r>
              <a:rPr lang="ru-RU" sz="1600" dirty="0">
                <a:latin typeface="Comic Sans MS"/>
                <a:ea typeface="+mn-lt"/>
                <a:cs typeface="+mn-lt"/>
              </a:rPr>
              <a:t>– развивать у детей внимание </a:t>
            </a:r>
          </a:p>
          <a:p>
            <a:pPr algn="just">
              <a:buNone/>
            </a:pPr>
            <a:r>
              <a:rPr lang="ru-RU" sz="1600" dirty="0">
                <a:latin typeface="Comic Sans MS"/>
                <a:ea typeface="+mn-lt"/>
                <a:cs typeface="+mn-lt"/>
              </a:rPr>
              <a:t>к слову, учить различать его оттенки, приучать к точному употреблению слов. При проведении этих упражнений большое место отводится такому приёму, как вопрос. От формулировки вопроса зависит направление и содержание мыслительной деятельности детей, вопрос должен вызывать их умственную активность. Ставя вопросы, взрослый не просто добивается воспроизведения знаний, а учит детей обобщать, выделять главное, сравнивать, рассуждать.</a:t>
            </a:r>
            <a:endParaRPr lang="ru-RU" dirty="0"/>
          </a:p>
          <a:p>
            <a:pPr algn="just">
              <a:buNone/>
            </a:pPr>
            <a:r>
              <a:rPr lang="ru-RU" sz="1600" dirty="0">
                <a:latin typeface="Comic Sans MS"/>
                <a:ea typeface="+mn-lt"/>
                <a:cs typeface="+mn-lt"/>
              </a:rPr>
              <a:t>Надо чаще задавать вопросы: «Можно ли так сказать? Как сказать лучше? Кто </a:t>
            </a:r>
          </a:p>
          <a:p>
            <a:pPr algn="just">
              <a:buNone/>
            </a:pPr>
            <a:r>
              <a:rPr lang="ru-RU" sz="1600" dirty="0">
                <a:latin typeface="Comic Sans MS"/>
                <a:ea typeface="+mn-lt"/>
                <a:cs typeface="+mn-lt"/>
              </a:rPr>
              <a:t>скажет по – другому?». и т. п. При этом не следует спешить с оценкой ответа, </a:t>
            </a:r>
            <a:endParaRPr lang="ru-RU" dirty="0">
              <a:latin typeface="Calibri" panose="020F0502020204030204"/>
              <a:ea typeface="+mn-lt"/>
              <a:cs typeface="+mn-lt"/>
            </a:endParaRPr>
          </a:p>
          <a:p>
            <a:pPr algn="just">
              <a:buNone/>
            </a:pPr>
            <a:r>
              <a:rPr lang="ru-RU" sz="1600" dirty="0">
                <a:latin typeface="Comic Sans MS"/>
                <a:ea typeface="+mn-lt"/>
                <a:cs typeface="+mn-lt"/>
              </a:rPr>
              <a:t>пусть дети подумают, обсудят, какой ответ правильнее. «Почему ты думаешь, </a:t>
            </a:r>
            <a:endParaRPr lang="ru-RU" dirty="0">
              <a:latin typeface="Calibri" panose="020F0502020204030204"/>
              <a:ea typeface="+mn-lt"/>
              <a:cs typeface="+mn-lt"/>
            </a:endParaRPr>
          </a:p>
          <a:p>
            <a:pPr algn="just">
              <a:buNone/>
            </a:pPr>
            <a:r>
              <a:rPr lang="ru-RU" sz="1600" dirty="0">
                <a:latin typeface="Comic Sans MS"/>
                <a:ea typeface="+mn-lt"/>
                <a:cs typeface="+mn-lt"/>
              </a:rPr>
              <a:t>что так можно сказать? Скажи, как ты это понимаешь».</a:t>
            </a:r>
            <a:endParaRPr lang="ru-RU" dirty="0">
              <a:ea typeface="Calibri"/>
              <a:cs typeface="Calibri"/>
            </a:endParaRPr>
          </a:p>
          <a:p>
            <a:pPr>
              <a:buNone/>
            </a:pPr>
            <a:endParaRPr lang="ru-RU" sz="1200" b="1" dirty="0">
              <a:latin typeface="Comic Sans MS"/>
              <a:ea typeface="+mn-lt"/>
              <a:cs typeface="+mn-lt"/>
            </a:endParaRPr>
          </a:p>
          <a:p>
            <a:pPr>
              <a:buNone/>
            </a:pPr>
            <a:endParaRPr lang="ru-RU" sz="1600" dirty="0">
              <a:latin typeface="Comic Sans MS"/>
              <a:ea typeface="Calibri"/>
              <a:cs typeface="Calibri"/>
            </a:endParaRPr>
          </a:p>
        </p:txBody>
      </p:sp>
    </p:spTree>
    <p:extLst>
      <p:ext uri="{BB962C8B-B14F-4D97-AF65-F5344CB8AC3E}">
        <p14:creationId xmlns:p14="http://schemas.microsoft.com/office/powerpoint/2010/main" val="31533276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036DC76E-AC28-D4BD-6CD8-595D94D3F0DD}"/>
              </a:ext>
            </a:extLst>
          </p:cNvPr>
          <p:cNvPicPr>
            <a:picLocks noChangeAspect="1"/>
          </p:cNvPicPr>
          <p:nvPr/>
        </p:nvPicPr>
        <p:blipFill>
          <a:blip r:embed="rId2"/>
          <a:stretch>
            <a:fillRect/>
          </a:stretch>
        </p:blipFill>
        <p:spPr>
          <a:xfrm>
            <a:off x="1881" y="-3546"/>
            <a:ext cx="12188236" cy="6865090"/>
          </a:xfrm>
          <a:prstGeom prst="rect">
            <a:avLst/>
          </a:prstGeom>
        </p:spPr>
      </p:pic>
      <p:sp>
        <p:nvSpPr>
          <p:cNvPr id="2" name="Заголовок 1">
            <a:extLst>
              <a:ext uri="{FF2B5EF4-FFF2-40B4-BE49-F238E27FC236}">
                <a16:creationId xmlns:a16="http://schemas.microsoft.com/office/drawing/2014/main" id="{5702C5F5-FC4A-5AFF-1EB5-12F95B3B32BD}"/>
              </a:ext>
            </a:extLst>
          </p:cNvPr>
          <p:cNvSpPr>
            <a:spLocks noGrp="1"/>
          </p:cNvSpPr>
          <p:nvPr>
            <p:ph type="title"/>
          </p:nvPr>
        </p:nvSpPr>
        <p:spPr>
          <a:xfrm>
            <a:off x="838200" y="553273"/>
            <a:ext cx="10515600" cy="1325563"/>
          </a:xfrm>
        </p:spPr>
        <p:txBody>
          <a:bodyPr>
            <a:normAutofit fontScale="90000"/>
          </a:bodyPr>
          <a:lstStyle/>
          <a:p>
            <a:pPr algn="ctr"/>
            <a:r>
              <a:rPr lang="ru-RU" b="1" dirty="0">
                <a:latin typeface="Comic Sans MS"/>
                <a:ea typeface="+mj-lt"/>
                <a:cs typeface="+mj-lt"/>
              </a:rPr>
              <a:t>Дидактические игры для обогащения словарного запаса детей</a:t>
            </a:r>
            <a:endParaRPr lang="ru-RU" dirty="0">
              <a:latin typeface="Comic Sans MS"/>
              <a:ea typeface="+mj-lt"/>
              <a:cs typeface="+mj-lt"/>
            </a:endParaRPr>
          </a:p>
        </p:txBody>
      </p:sp>
      <p:sp>
        <p:nvSpPr>
          <p:cNvPr id="3" name="Объект 2">
            <a:extLst>
              <a:ext uri="{FF2B5EF4-FFF2-40B4-BE49-F238E27FC236}">
                <a16:creationId xmlns:a16="http://schemas.microsoft.com/office/drawing/2014/main" id="{0E764BAD-A40C-06D4-4E6A-95882C7E5FD3}"/>
              </a:ext>
            </a:extLst>
          </p:cNvPr>
          <p:cNvSpPr>
            <a:spLocks noGrp="1"/>
          </p:cNvSpPr>
          <p:nvPr>
            <p:ph idx="1"/>
          </p:nvPr>
        </p:nvSpPr>
        <p:spPr>
          <a:xfrm>
            <a:off x="1122218" y="1976144"/>
            <a:ext cx="9900458" cy="4285486"/>
          </a:xfrm>
        </p:spPr>
        <p:txBody>
          <a:bodyPr vert="horz" lIns="91440" tIns="45720" rIns="91440" bIns="45720" rtlCol="0" anchor="t">
            <a:noAutofit/>
          </a:bodyPr>
          <a:lstStyle/>
          <a:p>
            <a:pPr algn="just">
              <a:lnSpc>
                <a:spcPct val="100000"/>
              </a:lnSpc>
              <a:buNone/>
            </a:pPr>
            <a:r>
              <a:rPr lang="ru-RU" sz="2000" dirty="0">
                <a:latin typeface="Comic Sans MS"/>
                <a:ea typeface="+mn-lt"/>
                <a:cs typeface="+mn-lt"/>
              </a:rPr>
              <a:t>Работа над антонимами полезна тем, что приучает к сопоставлению предметов и явлений окружающего мира. Антонимы, кроме того, являются и средством выразительности речи.</a:t>
            </a:r>
          </a:p>
          <a:p>
            <a:pPr algn="just">
              <a:lnSpc>
                <a:spcPct val="100000"/>
              </a:lnSpc>
              <a:buNone/>
            </a:pPr>
            <a:r>
              <a:rPr lang="ru-RU" sz="2000" dirty="0">
                <a:latin typeface="Comic Sans MS"/>
                <a:ea typeface="+mn-lt"/>
                <a:cs typeface="+mn-lt"/>
              </a:rPr>
              <a:t>Подбор антонимов вначале следует производить, используя </a:t>
            </a:r>
            <a:r>
              <a:rPr lang="ru-RU" sz="2000" dirty="0" smtClean="0">
                <a:latin typeface="Comic Sans MS"/>
                <a:ea typeface="+mn-lt"/>
                <a:cs typeface="+mn-lt"/>
              </a:rPr>
              <a:t>наглядный  материал </a:t>
            </a:r>
            <a:r>
              <a:rPr lang="ru-RU" sz="2000" dirty="0">
                <a:latin typeface="Comic Sans MS"/>
                <a:ea typeface="+mn-lt"/>
                <a:cs typeface="+mn-lt"/>
              </a:rPr>
              <a:t>(предметы, картинки). Так, например, можно предложить картинки с изображением высокого и низкого дома, большого и маленького яблока, короткого и длинного карандаша и т. п.</a:t>
            </a:r>
          </a:p>
          <a:p>
            <a:pPr algn="just">
              <a:lnSpc>
                <a:spcPct val="100000"/>
              </a:lnSpc>
              <a:buNone/>
            </a:pPr>
            <a:r>
              <a:rPr lang="ru-RU" sz="2000" dirty="0">
                <a:latin typeface="Comic Sans MS"/>
                <a:ea typeface="+mn-lt"/>
                <a:cs typeface="+mn-lt"/>
              </a:rPr>
              <a:t>Упражнения с отдельным словом способствует уточнению его </a:t>
            </a:r>
          </a:p>
          <a:p>
            <a:pPr algn="just">
              <a:lnSpc>
                <a:spcPct val="100000"/>
              </a:lnSpc>
              <a:buNone/>
            </a:pPr>
            <a:r>
              <a:rPr lang="ru-RU" sz="2000" dirty="0">
                <a:latin typeface="Comic Sans MS"/>
                <a:ea typeface="+mn-lt"/>
                <a:cs typeface="+mn-lt"/>
              </a:rPr>
              <a:t>значения, систематизируют те знания, представления, </a:t>
            </a:r>
            <a:endParaRPr lang="ru-RU" dirty="0">
              <a:latin typeface="Calibri" panose="020F0502020204030204"/>
              <a:ea typeface="+mn-lt"/>
              <a:cs typeface="+mn-lt"/>
            </a:endParaRPr>
          </a:p>
          <a:p>
            <a:pPr algn="just">
              <a:lnSpc>
                <a:spcPct val="100000"/>
              </a:lnSpc>
              <a:buNone/>
            </a:pPr>
            <a:r>
              <a:rPr lang="ru-RU" sz="2000" dirty="0">
                <a:latin typeface="Comic Sans MS"/>
                <a:ea typeface="+mn-lt"/>
                <a:cs typeface="+mn-lt"/>
              </a:rPr>
              <a:t>которые есть у детей. Вначале задания на подбор антонимов,</a:t>
            </a:r>
            <a:endParaRPr lang="ru-RU" dirty="0">
              <a:latin typeface="Calibri" panose="020F0502020204030204"/>
              <a:ea typeface="+mn-lt"/>
              <a:cs typeface="+mn-lt"/>
            </a:endParaRPr>
          </a:p>
          <a:p>
            <a:pPr algn="just">
              <a:lnSpc>
                <a:spcPct val="100000"/>
              </a:lnSpc>
              <a:buNone/>
            </a:pPr>
            <a:r>
              <a:rPr lang="ru-RU" sz="2000" dirty="0">
                <a:latin typeface="Comic Sans MS"/>
                <a:ea typeface="+mn-lt"/>
                <a:cs typeface="+mn-lt"/>
              </a:rPr>
              <a:t>представляют для детей трудность. Но это до тех пор, </a:t>
            </a:r>
            <a:endParaRPr lang="ru-RU" dirty="0">
              <a:latin typeface="Calibri" panose="020F0502020204030204"/>
              <a:ea typeface="+mn-lt"/>
              <a:cs typeface="+mn-lt"/>
            </a:endParaRPr>
          </a:p>
          <a:p>
            <a:pPr algn="just">
              <a:lnSpc>
                <a:spcPct val="100000"/>
              </a:lnSpc>
              <a:buNone/>
            </a:pPr>
            <a:r>
              <a:rPr lang="ru-RU" sz="2000" dirty="0">
                <a:latin typeface="Comic Sans MS"/>
                <a:ea typeface="+mn-lt"/>
                <a:cs typeface="+mn-lt"/>
              </a:rPr>
              <a:t>пока они не усвоили смысл задания.</a:t>
            </a:r>
            <a:endParaRPr lang="ru-RU" dirty="0">
              <a:ea typeface="Calibri"/>
              <a:cs typeface="Calibri"/>
            </a:endParaRPr>
          </a:p>
          <a:p>
            <a:pPr algn="just">
              <a:buNone/>
            </a:pPr>
            <a:endParaRPr lang="ru-RU" sz="2000" b="1" dirty="0">
              <a:latin typeface="Comic Sans MS"/>
              <a:ea typeface="+mn-lt"/>
              <a:cs typeface="+mn-lt"/>
            </a:endParaRPr>
          </a:p>
          <a:p>
            <a:pPr algn="just">
              <a:buNone/>
            </a:pPr>
            <a:endParaRPr lang="ru-RU" sz="1600" dirty="0">
              <a:latin typeface="Comic Sans MS"/>
              <a:ea typeface="Calibri"/>
              <a:cs typeface="Calibri"/>
            </a:endParaRPr>
          </a:p>
        </p:txBody>
      </p:sp>
    </p:spTree>
    <p:extLst>
      <p:ext uri="{BB962C8B-B14F-4D97-AF65-F5344CB8AC3E}">
        <p14:creationId xmlns:p14="http://schemas.microsoft.com/office/powerpoint/2010/main" val="3080794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descr="Изображение выглядит как текст&#10;&#10;Автоматически созданное описание">
            <a:extLst>
              <a:ext uri="{FF2B5EF4-FFF2-40B4-BE49-F238E27FC236}">
                <a16:creationId xmlns:a16="http://schemas.microsoft.com/office/drawing/2014/main" id="{E74B70B6-A07E-A094-3C05-A3E3918E66BF}"/>
              </a:ext>
            </a:extLst>
          </p:cNvPr>
          <p:cNvPicPr>
            <a:picLocks noGrp="1" noChangeAspect="1"/>
          </p:cNvPicPr>
          <p:nvPr>
            <p:ph idx="1"/>
          </p:nvPr>
        </p:nvPicPr>
        <p:blipFill>
          <a:blip r:embed="rId2"/>
          <a:stretch>
            <a:fillRect/>
          </a:stretch>
        </p:blipFill>
        <p:spPr>
          <a:xfrm>
            <a:off x="411" y="588"/>
            <a:ext cx="12191176" cy="6853708"/>
          </a:xfrm>
        </p:spPr>
      </p:pic>
      <p:sp>
        <p:nvSpPr>
          <p:cNvPr id="5" name="TextBox 4">
            <a:extLst>
              <a:ext uri="{FF2B5EF4-FFF2-40B4-BE49-F238E27FC236}">
                <a16:creationId xmlns:a16="http://schemas.microsoft.com/office/drawing/2014/main" id="{17644AC4-CBA6-2F83-29D8-254AE5835F7D}"/>
              </a:ext>
            </a:extLst>
          </p:cNvPr>
          <p:cNvSpPr txBox="1"/>
          <p:nvPr/>
        </p:nvSpPr>
        <p:spPr>
          <a:xfrm>
            <a:off x="1309511" y="980250"/>
            <a:ext cx="9572977"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ru-RU" sz="2400" dirty="0">
                <a:solidFill>
                  <a:srgbClr val="111111"/>
                </a:solidFill>
                <a:latin typeface="Times New Roman" panose="02020603050405020304" pitchFamily="18" charset="0"/>
                <a:cs typeface="Times New Roman" panose="02020603050405020304" pitchFamily="18" charset="0"/>
              </a:rPr>
              <a:t>В процессе словарной работы дети встречаются с таким явлением, как синонимия (слова, разные по звучанию, но близкие по значению, понимание которого уже доступно им. Работа с синонимами способствует пониманию разных значений многозначного слова, приучает вдумываться в смысл употребляемых слов, помогает употреблять в высказываниях наиболее подходящие слова, избегать повторений. </a:t>
            </a:r>
          </a:p>
          <a:p>
            <a:pPr algn="just"/>
            <a:r>
              <a:rPr lang="ru-RU" sz="2400" dirty="0">
                <a:solidFill>
                  <a:srgbClr val="111111"/>
                </a:solidFill>
                <a:latin typeface="Times New Roman" panose="02020603050405020304" pitchFamily="18" charset="0"/>
                <a:cs typeface="Times New Roman" panose="02020603050405020304" pitchFamily="18" charset="0"/>
              </a:rPr>
              <a:t>Для подбора синонимов следует предлагать словосочетания и предложения, например: «Река бежит», «Мальчик бежит». </a:t>
            </a:r>
          </a:p>
          <a:p>
            <a:pPr algn="just"/>
            <a:r>
              <a:rPr lang="ru-RU" sz="2400" dirty="0">
                <a:solidFill>
                  <a:srgbClr val="111111"/>
                </a:solidFill>
                <a:latin typeface="Times New Roman" panose="02020603050405020304" pitchFamily="18" charset="0"/>
                <a:cs typeface="Times New Roman" panose="02020603050405020304" pitchFamily="18" charset="0"/>
              </a:rPr>
              <a:t>Взрослый спрашивает: «Какое слово повторяется? Давай попробуем его заменить. «Река бежит» — как сказать по – другому?» (Течёт, журчит, льётся.) Ко второму словосочетанию такие ответы: «Несётся, торопится, летит». </a:t>
            </a:r>
          </a:p>
        </p:txBody>
      </p:sp>
    </p:spTree>
    <p:extLst>
      <p:ext uri="{BB962C8B-B14F-4D97-AF65-F5344CB8AC3E}">
        <p14:creationId xmlns:p14="http://schemas.microsoft.com/office/powerpoint/2010/main" val="24935978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descr="Изображение выглядит как текст&#10;&#10;Автоматически созданное описание">
            <a:extLst>
              <a:ext uri="{FF2B5EF4-FFF2-40B4-BE49-F238E27FC236}">
                <a16:creationId xmlns:a16="http://schemas.microsoft.com/office/drawing/2014/main" id="{7410E5E3-3F8A-08D8-5A39-E4B88AFA32B0}"/>
              </a:ext>
            </a:extLst>
          </p:cNvPr>
          <p:cNvPicPr>
            <a:picLocks noChangeAspect="1"/>
          </p:cNvPicPr>
          <p:nvPr/>
        </p:nvPicPr>
        <p:blipFill>
          <a:blip r:embed="rId2"/>
          <a:stretch>
            <a:fillRect/>
          </a:stretch>
        </p:blipFill>
        <p:spPr>
          <a:xfrm>
            <a:off x="1881" y="-1660"/>
            <a:ext cx="12186212" cy="6855366"/>
          </a:xfrm>
          <a:prstGeom prst="rect">
            <a:avLst/>
          </a:prstGeom>
        </p:spPr>
      </p:pic>
      <p:sp>
        <p:nvSpPr>
          <p:cNvPr id="3" name="Объект 2">
            <a:extLst>
              <a:ext uri="{FF2B5EF4-FFF2-40B4-BE49-F238E27FC236}">
                <a16:creationId xmlns:a16="http://schemas.microsoft.com/office/drawing/2014/main" id="{7D8945CE-24E1-2729-7C7F-88F3D3BF4B6A}"/>
              </a:ext>
            </a:extLst>
          </p:cNvPr>
          <p:cNvSpPr>
            <a:spLocks noGrp="1"/>
          </p:cNvSpPr>
          <p:nvPr>
            <p:ph idx="1"/>
          </p:nvPr>
        </p:nvSpPr>
        <p:spPr>
          <a:xfrm>
            <a:off x="838200" y="839585"/>
            <a:ext cx="10515600" cy="4951555"/>
          </a:xfrm>
        </p:spPr>
        <p:txBody>
          <a:bodyPr vert="horz" lIns="91440" tIns="45720" rIns="91440" bIns="45720" rtlCol="0" anchor="t">
            <a:normAutofit fontScale="70000" lnSpcReduction="20000"/>
          </a:bodyPr>
          <a:lstStyle/>
          <a:p>
            <a:pPr algn="just">
              <a:lnSpc>
                <a:spcPct val="120000"/>
              </a:lnSpc>
              <a:buNone/>
            </a:pPr>
            <a:r>
              <a:rPr lang="ru-RU" dirty="0">
                <a:latin typeface="Times New Roman" panose="02020603050405020304" pitchFamily="18" charset="0"/>
                <a:ea typeface="+mn-lt"/>
                <a:cs typeface="Times New Roman" panose="02020603050405020304" pitchFamily="18" charset="0"/>
              </a:rPr>
              <a:t>Для активизации глаголов (действий) задаются аналогичные вопросы, например: «С деревьев падают листья. А как сказать по – другому?» (Летят, кружатся, сыплются.) Или: «Завидев охотников, лиса убегает. Как ещё можно сказать, что она делает?» (Удирает, уносит ноги, мчится, летит стрелой.)</a:t>
            </a:r>
            <a:endParaRPr lang="ru-RU" dirty="0">
              <a:latin typeface="Times New Roman" panose="02020603050405020304" pitchFamily="18" charset="0"/>
              <a:cs typeface="Times New Roman" panose="02020603050405020304" pitchFamily="18" charset="0"/>
            </a:endParaRPr>
          </a:p>
          <a:p>
            <a:pPr algn="just">
              <a:lnSpc>
                <a:spcPct val="120000"/>
              </a:lnSpc>
              <a:buNone/>
            </a:pPr>
            <a:r>
              <a:rPr lang="ru-RU" dirty="0">
                <a:latin typeface="Times New Roman" panose="02020603050405020304" pitchFamily="18" charset="0"/>
                <a:ea typeface="+mn-lt"/>
                <a:cs typeface="Times New Roman" panose="02020603050405020304" pitchFamily="18" charset="0"/>
              </a:rPr>
              <a:t>В формировании умения подбирать синонимы и антонимы очень эффективны специальные речевые ситуации, когда дети ставятся в условия, требующие точного словесного обозначения.</a:t>
            </a:r>
          </a:p>
          <a:p>
            <a:pPr algn="just">
              <a:lnSpc>
                <a:spcPct val="120000"/>
              </a:lnSpc>
              <a:buNone/>
            </a:pPr>
            <a:r>
              <a:rPr lang="ru-RU" dirty="0">
                <a:latin typeface="Times New Roman" panose="02020603050405020304" pitchFamily="18" charset="0"/>
                <a:ea typeface="+mn-lt"/>
                <a:cs typeface="Times New Roman" panose="02020603050405020304" pitchFamily="18" charset="0"/>
              </a:rPr>
              <a:t>Например, давалась следующая ситуация: «Если часто идёт дождь, небо затянулось тучами, дует холодный ветер, то какими словами можно сказать про осень, какая она?» (Пасмурная, дождливая, холодная.) Затем даётся противоположная ситуация: «Если осенью голубое небо, светит солнце, ещё тепло, на деревьях ещё не опавшие листья, то, как можно сказать про осень, какая она?» (Солнечная, тёплая, золотая, ясная.) Подобные задания занимают непродолжительное время и могут быть использованы на прогулке.</a:t>
            </a:r>
          </a:p>
        </p:txBody>
      </p:sp>
    </p:spTree>
    <p:extLst>
      <p:ext uri="{BB962C8B-B14F-4D97-AF65-F5344CB8AC3E}">
        <p14:creationId xmlns:p14="http://schemas.microsoft.com/office/powerpoint/2010/main" val="6340918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3ADBE8CA-1942-6AC1-13C1-EC09D98FFE58}"/>
              </a:ext>
            </a:extLst>
          </p:cNvPr>
          <p:cNvPicPr>
            <a:picLocks noChangeAspect="1"/>
          </p:cNvPicPr>
          <p:nvPr/>
        </p:nvPicPr>
        <p:blipFill>
          <a:blip r:embed="rId2"/>
          <a:stretch>
            <a:fillRect/>
          </a:stretch>
        </p:blipFill>
        <p:spPr>
          <a:xfrm>
            <a:off x="1881" y="-3546"/>
            <a:ext cx="12188236" cy="6865090"/>
          </a:xfrm>
          <a:prstGeom prst="rect">
            <a:avLst/>
          </a:prstGeom>
        </p:spPr>
      </p:pic>
      <p:sp>
        <p:nvSpPr>
          <p:cNvPr id="3" name="Объект 2">
            <a:extLst>
              <a:ext uri="{FF2B5EF4-FFF2-40B4-BE49-F238E27FC236}">
                <a16:creationId xmlns:a16="http://schemas.microsoft.com/office/drawing/2014/main" id="{FE1A5977-9AD3-0434-1799-4F5D60F93137}"/>
              </a:ext>
            </a:extLst>
          </p:cNvPr>
          <p:cNvSpPr>
            <a:spLocks noGrp="1"/>
          </p:cNvSpPr>
          <p:nvPr>
            <p:ph idx="1"/>
          </p:nvPr>
        </p:nvSpPr>
        <p:spPr>
          <a:xfrm>
            <a:off x="1137212" y="735676"/>
            <a:ext cx="9927221" cy="5547388"/>
          </a:xfrm>
        </p:spPr>
        <p:txBody>
          <a:bodyPr vert="horz" lIns="91440" tIns="45720" rIns="91440" bIns="45720" rtlCol="0" anchor="t">
            <a:normAutofit fontScale="40000" lnSpcReduction="20000"/>
          </a:bodyPr>
          <a:lstStyle/>
          <a:p>
            <a:pPr algn="just">
              <a:lnSpc>
                <a:spcPct val="120000"/>
              </a:lnSpc>
              <a:buNone/>
            </a:pPr>
            <a:r>
              <a:rPr lang="ru-RU" b="1" dirty="0">
                <a:latin typeface="Times New Roman" panose="02020603050405020304" pitchFamily="18" charset="0"/>
                <a:ea typeface="+mn-lt"/>
                <a:cs typeface="Times New Roman" panose="02020603050405020304" pitchFamily="18" charset="0"/>
              </a:rPr>
              <a:t>Игра «Придумай загадку».</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Для активизации словаря эффективным является составление загадок самими детьми. Очень важно, чтобы ребёнок мог не только назвать предмет</a:t>
            </a:r>
            <a:r>
              <a:rPr lang="ru-RU" sz="2900" dirty="0" smtClean="0">
                <a:latin typeface="Times New Roman" panose="02020603050405020304" pitchFamily="18" charset="0"/>
                <a:ea typeface="+mn-lt"/>
                <a:cs typeface="Times New Roman" panose="02020603050405020304" pitchFamily="18" charset="0"/>
              </a:rPr>
              <a:t>,</a:t>
            </a:r>
          </a:p>
          <a:p>
            <a:pPr algn="just">
              <a:lnSpc>
                <a:spcPct val="120000"/>
              </a:lnSpc>
              <a:buNone/>
            </a:pPr>
            <a:r>
              <a:rPr lang="ru-RU" sz="2900" dirty="0" smtClean="0">
                <a:latin typeface="Times New Roman" panose="02020603050405020304" pitchFamily="18" charset="0"/>
                <a:ea typeface="+mn-lt"/>
                <a:cs typeface="Times New Roman" panose="02020603050405020304" pitchFamily="18" charset="0"/>
              </a:rPr>
              <a:t> </a:t>
            </a:r>
            <a:r>
              <a:rPr lang="ru-RU" sz="2900" dirty="0">
                <a:latin typeface="Times New Roman" panose="02020603050405020304" pitchFamily="18" charset="0"/>
                <a:ea typeface="+mn-lt"/>
                <a:cs typeface="Times New Roman" panose="02020603050405020304" pitchFamily="18" charset="0"/>
              </a:rPr>
              <a:t>но и правильно обозначить его качества, действия с ним. Вначале загадывает предмет педагог, а затем дети.</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Вот некоторые из загадок, придуманных детьми: «В тёмной комнате белое полотно висит, чтобы фильмы смотреть», «Прямоугольный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и говорит», «Нос пятачком, она хрюкает» и др.</a:t>
            </a:r>
            <a:endParaRPr lang="ru-RU" sz="2900" dirty="0">
              <a:latin typeface="Times New Roman" panose="02020603050405020304" pitchFamily="18" charset="0"/>
              <a:cs typeface="Times New Roman" panose="02020603050405020304" pitchFamily="18" charset="0"/>
            </a:endParaRPr>
          </a:p>
          <a:p>
            <a:pPr algn="just">
              <a:lnSpc>
                <a:spcPct val="120000"/>
              </a:lnSpc>
              <a:buNone/>
            </a:pPr>
            <a:r>
              <a:rPr lang="ru-RU" sz="2900" b="1" dirty="0">
                <a:latin typeface="Times New Roman" panose="02020603050405020304" pitchFamily="18" charset="0"/>
                <a:ea typeface="+mn-lt"/>
                <a:cs typeface="Times New Roman" panose="02020603050405020304" pitchFamily="18" charset="0"/>
              </a:rPr>
              <a:t>Игра «Съедобное – несъедобное»</a:t>
            </a:r>
          </a:p>
          <a:p>
            <a:pPr algn="just">
              <a:lnSpc>
                <a:spcPct val="120000"/>
              </a:lnSpc>
              <a:buNone/>
            </a:pPr>
            <a:r>
              <a:rPr lang="ru-RU" sz="2900" b="1" dirty="0">
                <a:latin typeface="Times New Roman" panose="02020603050405020304" pitchFamily="18" charset="0"/>
                <a:ea typeface="+mn-lt"/>
                <a:cs typeface="Times New Roman" panose="02020603050405020304" pitchFamily="18" charset="0"/>
              </a:rPr>
              <a:t>Цели:</a:t>
            </a:r>
            <a:r>
              <a:rPr lang="ru-RU" sz="2900" dirty="0">
                <a:latin typeface="Times New Roman" panose="02020603050405020304" pitchFamily="18" charset="0"/>
                <a:ea typeface="+mn-lt"/>
                <a:cs typeface="Times New Roman" panose="02020603050405020304" pitchFamily="18" charset="0"/>
              </a:rPr>
              <a:t> Развитие умения выделять существенные признаки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предмета (съедобность, одушевленность, др., уточнение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значения обобщающих слов, развитие слухового внимания, общей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моторики. Ведущий произносит слово и бросает одному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из игроков мяч. Если был назван продукт питания,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плод или другой съедобный объект, игроку нужно</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поймать мяч. В обратном случае игрок уклоняется от мяча.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Аналогично проводятся игры «Живое -неживое», «овощи-фрукты»,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«Дикие животные – домашние животные», «Птицы – насекомые», </a:t>
            </a:r>
          </a:p>
          <a:p>
            <a:pPr algn="just">
              <a:lnSpc>
                <a:spcPct val="120000"/>
              </a:lnSpc>
              <a:buNone/>
            </a:pPr>
            <a:r>
              <a:rPr lang="ru-RU" sz="2900" dirty="0">
                <a:latin typeface="Times New Roman" panose="02020603050405020304" pitchFamily="18" charset="0"/>
                <a:ea typeface="+mn-lt"/>
                <a:cs typeface="Times New Roman" panose="02020603050405020304" pitchFamily="18" charset="0"/>
              </a:rPr>
              <a:t>«Одежа – обувь» и др.</a:t>
            </a:r>
            <a:endParaRPr lang="ru-RU" sz="29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838498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16A257D7-2B2B-5B1E-CD1D-9A51204A10E4}"/>
              </a:ext>
            </a:extLst>
          </p:cNvPr>
          <p:cNvPicPr>
            <a:picLocks noChangeAspect="1"/>
          </p:cNvPicPr>
          <p:nvPr/>
        </p:nvPicPr>
        <p:blipFill>
          <a:blip r:embed="rId2"/>
          <a:stretch>
            <a:fillRect/>
          </a:stretch>
        </p:blipFill>
        <p:spPr>
          <a:xfrm>
            <a:off x="1881" y="-3546"/>
            <a:ext cx="12188236" cy="6865090"/>
          </a:xfrm>
          <a:prstGeom prst="rect">
            <a:avLst/>
          </a:prstGeom>
        </p:spPr>
      </p:pic>
      <p:sp>
        <p:nvSpPr>
          <p:cNvPr id="3" name="Объект 2">
            <a:extLst>
              <a:ext uri="{FF2B5EF4-FFF2-40B4-BE49-F238E27FC236}">
                <a16:creationId xmlns:a16="http://schemas.microsoft.com/office/drawing/2014/main" id="{12767A8F-CB6D-6A25-1C04-09449EE0FF4C}"/>
              </a:ext>
            </a:extLst>
          </p:cNvPr>
          <p:cNvSpPr>
            <a:spLocks noGrp="1"/>
          </p:cNvSpPr>
          <p:nvPr>
            <p:ph idx="1"/>
          </p:nvPr>
        </p:nvSpPr>
        <p:spPr>
          <a:xfrm>
            <a:off x="1214377" y="1034688"/>
            <a:ext cx="9763246" cy="5122983"/>
          </a:xfrm>
        </p:spPr>
        <p:txBody>
          <a:bodyPr vert="horz" lIns="91440" tIns="45720" rIns="91440" bIns="45720" rtlCol="0" anchor="t">
            <a:normAutofit fontScale="77500" lnSpcReduction="20000"/>
          </a:bodyPr>
          <a:lstStyle/>
          <a:p>
            <a:pPr>
              <a:buNone/>
            </a:pPr>
            <a:r>
              <a:rPr lang="ru-RU" b="1" dirty="0">
                <a:latin typeface="Times New Roman" panose="02020603050405020304" pitchFamily="18" charset="0"/>
                <a:ea typeface="+mn-lt"/>
                <a:cs typeface="Times New Roman" panose="02020603050405020304" pitchFamily="18" charset="0"/>
              </a:rPr>
              <a:t>Игра «Я собрал в огороде…»</a:t>
            </a:r>
          </a:p>
          <a:p>
            <a:pPr algn="just">
              <a:lnSpc>
                <a:spcPct val="120000"/>
              </a:lnSpc>
              <a:buNone/>
            </a:pPr>
            <a:r>
              <a:rPr lang="ru-RU" b="1" dirty="0">
                <a:latin typeface="Times New Roman" panose="02020603050405020304" pitchFamily="18" charset="0"/>
                <a:ea typeface="+mn-lt"/>
                <a:cs typeface="Times New Roman" panose="02020603050405020304" pitchFamily="18" charset="0"/>
              </a:rPr>
              <a:t>Цели.</a:t>
            </a:r>
            <a:r>
              <a:rPr lang="ru-RU" dirty="0">
                <a:latin typeface="Times New Roman" panose="02020603050405020304" pitchFamily="18" charset="0"/>
                <a:ea typeface="+mn-lt"/>
                <a:cs typeface="Times New Roman" panose="02020603050405020304" pitchFamily="18" charset="0"/>
              </a:rPr>
              <a:t> Расширение объема словаря, развитие слуховой памяти. Взрослый начинает игру, произнося предложение: «Я собрал на городе….огурцы». Ребенок повторяет фразу целиком и добавляет наименование своего овоща</a:t>
            </a:r>
            <a:r>
              <a:rPr lang="ru-RU" dirty="0" smtClean="0">
                <a:latin typeface="Times New Roman" panose="02020603050405020304" pitchFamily="18" charset="0"/>
                <a:ea typeface="+mn-lt"/>
                <a:cs typeface="Times New Roman" panose="02020603050405020304" pitchFamily="18" charset="0"/>
              </a:rPr>
              <a:t>:</a:t>
            </a:r>
          </a:p>
          <a:p>
            <a:pPr algn="just">
              <a:buNone/>
            </a:pPr>
            <a:r>
              <a:rPr lang="ru-RU" dirty="0" smtClean="0">
                <a:latin typeface="Times New Roman" panose="02020603050405020304" pitchFamily="18" charset="0"/>
                <a:ea typeface="+mn-lt"/>
                <a:cs typeface="Times New Roman" panose="02020603050405020304" pitchFamily="18" charset="0"/>
              </a:rPr>
              <a:t>«</a:t>
            </a:r>
            <a:r>
              <a:rPr lang="ru-RU" dirty="0">
                <a:latin typeface="Times New Roman" panose="02020603050405020304" pitchFamily="18" charset="0"/>
                <a:ea typeface="+mn-lt"/>
                <a:cs typeface="Times New Roman" panose="02020603050405020304" pitchFamily="18" charset="0"/>
              </a:rPr>
              <a:t>Я собрал на огороде огурцы </a:t>
            </a:r>
            <a:r>
              <a:rPr lang="ru-RU" dirty="0" smtClean="0">
                <a:latin typeface="Times New Roman" panose="02020603050405020304" pitchFamily="18" charset="0"/>
                <a:ea typeface="+mn-lt"/>
                <a:cs typeface="Times New Roman" panose="02020603050405020304" pitchFamily="18" charset="0"/>
              </a:rPr>
              <a:t>и </a:t>
            </a:r>
            <a:r>
              <a:rPr lang="ru-RU" dirty="0">
                <a:latin typeface="Times New Roman" panose="02020603050405020304" pitchFamily="18" charset="0"/>
                <a:ea typeface="+mn-lt"/>
                <a:cs typeface="Times New Roman" panose="02020603050405020304" pitchFamily="18" charset="0"/>
              </a:rPr>
              <a:t>помидоры». Следующий игрок повторяет все</a:t>
            </a:r>
          </a:p>
          <a:p>
            <a:pPr algn="just">
              <a:buNone/>
            </a:pPr>
            <a:r>
              <a:rPr lang="ru-RU" dirty="0">
                <a:latin typeface="Times New Roman" panose="02020603050405020304" pitchFamily="18" charset="0"/>
                <a:ea typeface="+mn-lt"/>
                <a:cs typeface="Times New Roman" panose="02020603050405020304" pitchFamily="18" charset="0"/>
              </a:rPr>
              <a:t>сказанное предыдущим участником и придумывает </a:t>
            </a:r>
            <a:endParaRPr lang="ru-RU" dirty="0" smtClean="0">
              <a:latin typeface="Times New Roman" panose="02020603050405020304" pitchFamily="18" charset="0"/>
              <a:ea typeface="+mn-lt"/>
              <a:cs typeface="Times New Roman" panose="02020603050405020304" pitchFamily="18" charset="0"/>
            </a:endParaRPr>
          </a:p>
          <a:p>
            <a:pPr algn="just">
              <a:buNone/>
            </a:pPr>
            <a:r>
              <a:rPr lang="ru-RU" dirty="0" smtClean="0">
                <a:latin typeface="Times New Roman" panose="02020603050405020304" pitchFamily="18" charset="0"/>
                <a:ea typeface="+mn-lt"/>
                <a:cs typeface="Times New Roman" panose="02020603050405020304" pitchFamily="18" charset="0"/>
              </a:rPr>
              <a:t>третий овощ: «Я собрал на огороде огурцы, </a:t>
            </a:r>
          </a:p>
          <a:p>
            <a:pPr algn="just">
              <a:buNone/>
            </a:pPr>
            <a:r>
              <a:rPr lang="ru-RU" dirty="0" smtClean="0">
                <a:latin typeface="Times New Roman" panose="02020603050405020304" pitchFamily="18" charset="0"/>
                <a:ea typeface="+mn-lt"/>
                <a:cs typeface="Times New Roman" panose="02020603050405020304" pitchFamily="18" charset="0"/>
              </a:rPr>
              <a:t>помидоры </a:t>
            </a:r>
            <a:r>
              <a:rPr lang="ru-RU" dirty="0">
                <a:latin typeface="Times New Roman" panose="02020603050405020304" pitchFamily="18" charset="0"/>
                <a:ea typeface="+mn-lt"/>
                <a:cs typeface="Times New Roman" panose="02020603050405020304" pitchFamily="18" charset="0"/>
              </a:rPr>
              <a:t>и лук». Игроки участвуют в игре </a:t>
            </a:r>
          </a:p>
          <a:p>
            <a:pPr algn="just">
              <a:buNone/>
            </a:pPr>
            <a:r>
              <a:rPr lang="ru-RU" dirty="0">
                <a:latin typeface="Times New Roman" panose="02020603050405020304" pitchFamily="18" charset="0"/>
                <a:ea typeface="+mn-lt"/>
                <a:cs typeface="Times New Roman" panose="02020603050405020304" pitchFamily="18" charset="0"/>
              </a:rPr>
              <a:t>до первой ошибки. Побеждает тот, кто </a:t>
            </a:r>
          </a:p>
          <a:p>
            <a:pPr algn="just">
              <a:buNone/>
            </a:pPr>
            <a:r>
              <a:rPr lang="ru-RU" dirty="0">
                <a:latin typeface="Times New Roman" panose="02020603050405020304" pitchFamily="18" charset="0"/>
                <a:ea typeface="+mn-lt"/>
                <a:cs typeface="Times New Roman" panose="02020603050405020304" pitchFamily="18" charset="0"/>
              </a:rPr>
              <a:t>останется в игре последним. В зависимости от </a:t>
            </a:r>
          </a:p>
          <a:p>
            <a:pPr algn="just">
              <a:buNone/>
            </a:pPr>
            <a:r>
              <a:rPr lang="ru-RU" dirty="0">
                <a:latin typeface="Times New Roman" panose="02020603050405020304" pitchFamily="18" charset="0"/>
                <a:ea typeface="+mn-lt"/>
                <a:cs typeface="Times New Roman" panose="02020603050405020304" pitchFamily="18" charset="0"/>
              </a:rPr>
              <a:t>лексической темы предложение меняется по </a:t>
            </a:r>
          </a:p>
          <a:p>
            <a:pPr algn="just">
              <a:buNone/>
            </a:pPr>
            <a:r>
              <a:rPr lang="ru-RU" dirty="0">
                <a:latin typeface="Times New Roman" panose="02020603050405020304" pitchFamily="18" charset="0"/>
                <a:ea typeface="+mn-lt"/>
                <a:cs typeface="Times New Roman" panose="02020603050405020304" pitchFamily="18" charset="0"/>
              </a:rPr>
              <a:t>содержанию: «Я собрал в саду….», «Я положил </a:t>
            </a:r>
          </a:p>
          <a:p>
            <a:pPr algn="just">
              <a:buNone/>
            </a:pPr>
            <a:r>
              <a:rPr lang="ru-RU" dirty="0">
                <a:latin typeface="Times New Roman" panose="02020603050405020304" pitchFamily="18" charset="0"/>
                <a:ea typeface="+mn-lt"/>
                <a:cs typeface="Times New Roman" panose="02020603050405020304" pitchFamily="18" charset="0"/>
              </a:rPr>
              <a:t>в шкаф…», «Я видел на улице….», «В лесу живет….», </a:t>
            </a:r>
          </a:p>
          <a:p>
            <a:pPr algn="just">
              <a:buNone/>
            </a:pPr>
            <a:r>
              <a:rPr lang="ru-RU" dirty="0">
                <a:latin typeface="Times New Roman" panose="02020603050405020304" pitchFamily="18" charset="0"/>
                <a:ea typeface="+mn-lt"/>
                <a:cs typeface="Times New Roman" panose="02020603050405020304" pitchFamily="18" charset="0"/>
              </a:rPr>
              <a:t>«На кухне есть….» и т. д.</a:t>
            </a:r>
            <a:endParaRPr lang="ru-RU" dirty="0">
              <a:latin typeface="Times New Roman" panose="02020603050405020304" pitchFamily="18" charset="0"/>
              <a:ea typeface="Calibri"/>
              <a:cs typeface="Times New Roman" panose="02020603050405020304" pitchFamily="18" charset="0"/>
            </a:endParaRPr>
          </a:p>
          <a:p>
            <a:pPr marL="0" indent="0">
              <a:buNone/>
            </a:pPr>
            <a:endParaRPr lang="ru-RU" dirty="0">
              <a:ea typeface="+mn-lt"/>
              <a:cs typeface="+mn-lt"/>
            </a:endParaRPr>
          </a:p>
        </p:txBody>
      </p:sp>
    </p:spTree>
    <p:extLst>
      <p:ext uri="{BB962C8B-B14F-4D97-AF65-F5344CB8AC3E}">
        <p14:creationId xmlns:p14="http://schemas.microsoft.com/office/powerpoint/2010/main" val="2755783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82EBF54D-DFFE-A349-9F84-28FA617806F2}"/>
              </a:ext>
            </a:extLst>
          </p:cNvPr>
          <p:cNvSpPr>
            <a:spLocks noGrp="1"/>
          </p:cNvSpPr>
          <p:nvPr>
            <p:ph idx="1"/>
          </p:nvPr>
        </p:nvSpPr>
        <p:spPr>
          <a:xfrm>
            <a:off x="298049" y="253398"/>
            <a:ext cx="7959524" cy="3213160"/>
          </a:xfrm>
        </p:spPr>
        <p:txBody>
          <a:bodyPr vert="horz" lIns="91440" tIns="45720" rIns="91440" bIns="45720" rtlCol="0" anchor="t">
            <a:normAutofit/>
          </a:bodyPr>
          <a:lstStyle/>
          <a:p>
            <a:pPr algn="just">
              <a:lnSpc>
                <a:spcPct val="100000"/>
              </a:lnSpc>
              <a:buNone/>
            </a:pPr>
            <a:r>
              <a:rPr lang="ru-RU" sz="2400" dirty="0" smtClean="0">
                <a:latin typeface="Times New Roman" panose="02020603050405020304" pitchFamily="18" charset="0"/>
                <a:ea typeface="+mn-lt"/>
                <a:cs typeface="Times New Roman" panose="02020603050405020304" pitchFamily="18" charset="0"/>
              </a:rPr>
              <a:t>   Обладая </a:t>
            </a:r>
            <a:r>
              <a:rPr lang="ru-RU" sz="2400" dirty="0">
                <a:latin typeface="Times New Roman" panose="02020603050405020304" pitchFamily="18" charset="0"/>
                <a:ea typeface="+mn-lt"/>
                <a:cs typeface="Times New Roman" panose="02020603050405020304" pitchFamily="18" charset="0"/>
              </a:rPr>
              <a:t>развитой речью, ребёнок будет более готов к школе. Легче будут восприниматься знания, передаваемые ему преподавателями, меньше будет проблем при общении со сверстниками, ответами у доски. Исходя, из вышеперечисленного можно заключить, что словарь ребенка является основой развития речи детей.</a:t>
            </a:r>
          </a:p>
          <a:p>
            <a:pPr>
              <a:buNone/>
            </a:pPr>
            <a:endParaRPr lang="ru-RU" sz="2400" dirty="0">
              <a:latin typeface="Comic Sans MS"/>
              <a:ea typeface="+mn-lt"/>
              <a:cs typeface="+mn-lt"/>
            </a:endParaRPr>
          </a:p>
          <a:p>
            <a:pPr marL="0" indent="0">
              <a:buNone/>
            </a:pPr>
            <a:endParaRPr lang="ru-RU" sz="2400" dirty="0">
              <a:latin typeface="Comic Sans MS"/>
              <a:ea typeface="Calibri"/>
              <a:cs typeface="Calibri"/>
            </a:endParaRPr>
          </a:p>
        </p:txBody>
      </p:sp>
      <p:pic>
        <p:nvPicPr>
          <p:cNvPr id="5" name="Рисунок 5">
            <a:extLst>
              <a:ext uri="{FF2B5EF4-FFF2-40B4-BE49-F238E27FC236}">
                <a16:creationId xmlns:a16="http://schemas.microsoft.com/office/drawing/2014/main" id="{91F966D2-4104-9D43-2083-2D1DC131F618}"/>
              </a:ext>
            </a:extLst>
          </p:cNvPr>
          <p:cNvPicPr>
            <a:picLocks noChangeAspect="1"/>
          </p:cNvPicPr>
          <p:nvPr/>
        </p:nvPicPr>
        <p:blipFill>
          <a:blip r:embed="rId2"/>
          <a:stretch>
            <a:fillRect/>
          </a:stretch>
        </p:blipFill>
        <p:spPr>
          <a:xfrm>
            <a:off x="1792146" y="185866"/>
            <a:ext cx="10652566" cy="6669534"/>
          </a:xfrm>
          <a:prstGeom prst="rect">
            <a:avLst/>
          </a:prstGeom>
        </p:spPr>
      </p:pic>
    </p:spTree>
    <p:extLst>
      <p:ext uri="{BB962C8B-B14F-4D97-AF65-F5344CB8AC3E}">
        <p14:creationId xmlns:p14="http://schemas.microsoft.com/office/powerpoint/2010/main" val="41233762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10;&#10;Автоматически созданное описание">
            <a:extLst>
              <a:ext uri="{FF2B5EF4-FFF2-40B4-BE49-F238E27FC236}">
                <a16:creationId xmlns:a16="http://schemas.microsoft.com/office/drawing/2014/main" id="{F4338872-BA44-C988-81C3-78125B90F249}"/>
              </a:ext>
            </a:extLst>
          </p:cNvPr>
          <p:cNvPicPr>
            <a:picLocks noChangeAspect="1"/>
          </p:cNvPicPr>
          <p:nvPr/>
        </p:nvPicPr>
        <p:blipFill rotWithShape="1">
          <a:blip r:embed="rId2"/>
          <a:srcRect t="5769" r="-92" b="3052"/>
          <a:stretch/>
        </p:blipFill>
        <p:spPr>
          <a:xfrm>
            <a:off x="1881" y="2061"/>
            <a:ext cx="12188243" cy="6851360"/>
          </a:xfrm>
          <a:prstGeom prst="rect">
            <a:avLst/>
          </a:prstGeom>
        </p:spPr>
      </p:pic>
      <p:sp>
        <p:nvSpPr>
          <p:cNvPr id="3" name="Объект 2">
            <a:extLst>
              <a:ext uri="{FF2B5EF4-FFF2-40B4-BE49-F238E27FC236}">
                <a16:creationId xmlns:a16="http://schemas.microsoft.com/office/drawing/2014/main" id="{8337EFA5-C6E1-A8A2-368E-EB242B1953E0}"/>
              </a:ext>
            </a:extLst>
          </p:cNvPr>
          <p:cNvSpPr>
            <a:spLocks noGrp="1"/>
          </p:cNvSpPr>
          <p:nvPr>
            <p:ph idx="1"/>
          </p:nvPr>
        </p:nvSpPr>
        <p:spPr>
          <a:xfrm>
            <a:off x="3999088" y="1562218"/>
            <a:ext cx="6969009" cy="4360745"/>
          </a:xfrm>
        </p:spPr>
        <p:txBody>
          <a:bodyPr vert="horz" lIns="91440" tIns="45720" rIns="91440" bIns="45720" rtlCol="0" anchor="t">
            <a:normAutofit/>
          </a:bodyPr>
          <a:lstStyle/>
          <a:p>
            <a:pPr algn="just"/>
            <a:r>
              <a:rPr lang="ru-RU" sz="2600" dirty="0">
                <a:latin typeface="Comic Sans MS"/>
                <a:ea typeface="+mn-lt"/>
                <a:cs typeface="+mn-lt"/>
              </a:rPr>
              <a:t>В настоящее время, к сожалению, нечасто можно встретить ребёнка с богатым словарным запасом и правильной построенной речью.</a:t>
            </a:r>
          </a:p>
          <a:p>
            <a:pPr algn="just"/>
            <a:r>
              <a:rPr lang="ru-RU" sz="2600" dirty="0">
                <a:latin typeface="Comic Sans MS"/>
                <a:ea typeface="+mn-lt"/>
                <a:cs typeface="+mn-lt"/>
              </a:rPr>
              <a:t>Родители зачастую не придают большого значения речевому развитию дошкольника, а он, в свою очередь, усваивает родной язык только   благодаря телевизионным программам и разговорной речи окружающих.  </a:t>
            </a:r>
          </a:p>
          <a:p>
            <a:endParaRPr lang="ru-RU" sz="2600" dirty="0">
              <a:ea typeface="Calibri"/>
              <a:cs typeface="Calibri"/>
            </a:endParaRPr>
          </a:p>
        </p:txBody>
      </p:sp>
    </p:spTree>
    <p:extLst>
      <p:ext uri="{BB962C8B-B14F-4D97-AF65-F5344CB8AC3E}">
        <p14:creationId xmlns:p14="http://schemas.microsoft.com/office/powerpoint/2010/main" val="71739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Рисунок 190">
            <a:extLst>
              <a:ext uri="{FF2B5EF4-FFF2-40B4-BE49-F238E27FC236}">
                <a16:creationId xmlns:a16="http://schemas.microsoft.com/office/drawing/2014/main" id="{64FF2BF2-A81D-2642-25CD-04A77DF03CE3}"/>
              </a:ext>
            </a:extLst>
          </p:cNvPr>
          <p:cNvPicPr>
            <a:picLocks noChangeAspect="1"/>
          </p:cNvPicPr>
          <p:nvPr/>
        </p:nvPicPr>
        <p:blipFill rotWithShape="1">
          <a:blip r:embed="rId2"/>
          <a:srcRect l="-22" t="5039" r="-111" b="2520"/>
          <a:stretch/>
        </p:blipFill>
        <p:spPr>
          <a:xfrm>
            <a:off x="0" y="-1219"/>
            <a:ext cx="12190134" cy="6860262"/>
          </a:xfrm>
          <a:prstGeom prst="rect">
            <a:avLst/>
          </a:prstGeom>
        </p:spPr>
      </p:pic>
      <p:graphicFrame>
        <p:nvGraphicFramePr>
          <p:cNvPr id="4" name="Схема 4">
            <a:extLst>
              <a:ext uri="{FF2B5EF4-FFF2-40B4-BE49-F238E27FC236}">
                <a16:creationId xmlns:a16="http://schemas.microsoft.com/office/drawing/2014/main" id="{C4B4E739-F5FE-7AD0-EB6D-F23371854069}"/>
              </a:ext>
            </a:extLst>
          </p:cNvPr>
          <p:cNvGraphicFramePr/>
          <p:nvPr>
            <p:extLst>
              <p:ext uri="{D42A27DB-BD31-4B8C-83A1-F6EECF244321}">
                <p14:modId xmlns:p14="http://schemas.microsoft.com/office/powerpoint/2010/main" val="1510907814"/>
              </p:ext>
            </p:extLst>
          </p:nvPr>
        </p:nvGraphicFramePr>
        <p:xfrm>
          <a:off x="2906889" y="2606794"/>
          <a:ext cx="5962792" cy="36277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Объект 2">
            <a:extLst>
              <a:ext uri="{FF2B5EF4-FFF2-40B4-BE49-F238E27FC236}">
                <a16:creationId xmlns:a16="http://schemas.microsoft.com/office/drawing/2014/main" id="{F02615B5-4D17-5D12-76EE-B41D1EDB72EF}"/>
              </a:ext>
            </a:extLst>
          </p:cNvPr>
          <p:cNvSpPr>
            <a:spLocks noGrp="1"/>
          </p:cNvSpPr>
          <p:nvPr>
            <p:ph idx="1"/>
          </p:nvPr>
        </p:nvSpPr>
        <p:spPr>
          <a:xfrm>
            <a:off x="2089385" y="790810"/>
            <a:ext cx="10515600" cy="4351338"/>
          </a:xfrm>
        </p:spPr>
        <p:txBody>
          <a:bodyPr vert="horz" lIns="91440" tIns="45720" rIns="91440" bIns="45720" rtlCol="0" anchor="t">
            <a:normAutofit/>
          </a:bodyPr>
          <a:lstStyle/>
          <a:p>
            <a:pPr marL="0" indent="0">
              <a:buNone/>
            </a:pPr>
            <a:r>
              <a:rPr lang="ru-RU" dirty="0">
                <a:latin typeface="Comic Sans MS"/>
                <a:ea typeface="+mn-lt"/>
                <a:cs typeface="+mn-lt"/>
              </a:rPr>
              <a:t>К моменту поступления в школу выясняется, что у большинства детей этого возраста существует ряд проблем. Наиболее распространенными из них </a:t>
            </a:r>
          </a:p>
          <a:p>
            <a:pPr marL="0" indent="0">
              <a:buNone/>
            </a:pPr>
            <a:r>
              <a:rPr lang="ru-RU" dirty="0">
                <a:latin typeface="Comic Sans MS"/>
                <a:ea typeface="+mn-lt"/>
                <a:cs typeface="+mn-lt"/>
              </a:rPr>
              <a:t>являются:</a:t>
            </a:r>
            <a:endParaRPr lang="ru-RU" dirty="0">
              <a:latin typeface="Century Gothic"/>
            </a:endParaRPr>
          </a:p>
        </p:txBody>
      </p:sp>
    </p:spTree>
    <p:extLst>
      <p:ext uri="{BB962C8B-B14F-4D97-AF65-F5344CB8AC3E}">
        <p14:creationId xmlns:p14="http://schemas.microsoft.com/office/powerpoint/2010/main" val="1159075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B317784D-089E-646E-12CB-75907C9197B1}"/>
              </a:ext>
            </a:extLst>
          </p:cNvPr>
          <p:cNvPicPr>
            <a:picLocks noChangeAspect="1"/>
          </p:cNvPicPr>
          <p:nvPr/>
        </p:nvPicPr>
        <p:blipFill>
          <a:blip r:embed="rId2"/>
          <a:stretch>
            <a:fillRect/>
          </a:stretch>
        </p:blipFill>
        <p:spPr>
          <a:xfrm>
            <a:off x="114770" y="-644003"/>
            <a:ext cx="11962459" cy="7920228"/>
          </a:xfrm>
          <a:prstGeom prst="rect">
            <a:avLst/>
          </a:prstGeom>
        </p:spPr>
      </p:pic>
      <p:sp>
        <p:nvSpPr>
          <p:cNvPr id="3" name="Объект 2">
            <a:extLst>
              <a:ext uri="{FF2B5EF4-FFF2-40B4-BE49-F238E27FC236}">
                <a16:creationId xmlns:a16="http://schemas.microsoft.com/office/drawing/2014/main" id="{7720EEA9-A34F-2109-4147-D74AE13359BA}"/>
              </a:ext>
            </a:extLst>
          </p:cNvPr>
          <p:cNvSpPr>
            <a:spLocks noGrp="1"/>
          </p:cNvSpPr>
          <p:nvPr>
            <p:ph idx="1"/>
          </p:nvPr>
        </p:nvSpPr>
        <p:spPr>
          <a:xfrm>
            <a:off x="546570" y="440575"/>
            <a:ext cx="10515600" cy="4842684"/>
          </a:xfrm>
        </p:spPr>
        <p:txBody>
          <a:bodyPr vert="horz" lIns="91440" tIns="45720" rIns="91440" bIns="45720" rtlCol="0" anchor="t">
            <a:normAutofit fontScale="55000" lnSpcReduction="20000"/>
          </a:bodyPr>
          <a:lstStyle/>
          <a:p>
            <a:pPr algn="just">
              <a:buNone/>
            </a:pPr>
            <a:r>
              <a:rPr lang="ru-RU" b="1" dirty="0">
                <a:latin typeface="Comic Sans MS"/>
                <a:ea typeface="+mn-lt"/>
                <a:cs typeface="+mn-lt"/>
              </a:rPr>
              <a:t>Для того чтобы избавить ребенка от существующих проблем и подготовить </a:t>
            </a:r>
            <a:endParaRPr lang="ru-RU" b="1" dirty="0">
              <a:latin typeface="Comic Sans MS"/>
              <a:ea typeface="Calibri"/>
              <a:cs typeface="Calibri"/>
            </a:endParaRPr>
          </a:p>
          <a:p>
            <a:pPr algn="just">
              <a:buNone/>
            </a:pPr>
            <a:r>
              <a:rPr lang="ru-RU" b="1" dirty="0">
                <a:latin typeface="Comic Sans MS"/>
                <a:ea typeface="+mn-lt"/>
                <a:cs typeface="+mn-lt"/>
              </a:rPr>
              <a:t>его к поступлению в школу, необходимо проводить с ним различные </a:t>
            </a:r>
          </a:p>
          <a:p>
            <a:pPr algn="just">
              <a:buNone/>
            </a:pPr>
            <a:r>
              <a:rPr lang="ru-RU" b="1" dirty="0">
                <a:latin typeface="Comic Sans MS"/>
                <a:ea typeface="+mn-lt"/>
                <a:cs typeface="+mn-lt"/>
              </a:rPr>
              <a:t>упражнения, а также разнообразить его речевую практику. </a:t>
            </a:r>
          </a:p>
          <a:p>
            <a:pPr algn="just">
              <a:buNone/>
            </a:pPr>
            <a:r>
              <a:rPr lang="ru-RU" b="1" dirty="0">
                <a:latin typeface="Comic Sans MS"/>
                <a:ea typeface="+mn-lt"/>
                <a:cs typeface="+mn-lt"/>
              </a:rPr>
              <a:t>Существует несколько наиболее распространенных приемов, </a:t>
            </a:r>
          </a:p>
          <a:p>
            <a:pPr algn="just">
              <a:buNone/>
            </a:pPr>
            <a:r>
              <a:rPr lang="ru-RU" b="1" dirty="0">
                <a:latin typeface="Comic Sans MS"/>
                <a:ea typeface="+mn-lt"/>
                <a:cs typeface="+mn-lt"/>
              </a:rPr>
              <a:t>о которых будет рассказано ниже.</a:t>
            </a:r>
            <a:endParaRPr lang="ru-RU" b="1" dirty="0">
              <a:latin typeface="Comic Sans MS"/>
              <a:ea typeface="Calibri"/>
              <a:cs typeface="Calibri"/>
            </a:endParaRPr>
          </a:p>
          <a:p>
            <a:pPr algn="just">
              <a:buNone/>
            </a:pPr>
            <a:r>
              <a:rPr lang="ru-RU" b="1" dirty="0">
                <a:latin typeface="Comic Sans MS"/>
                <a:ea typeface="+mn-lt"/>
                <a:cs typeface="+mn-lt"/>
              </a:rPr>
              <a:t>Задача взрослого максимально оптимизировать процесс развития речи </a:t>
            </a:r>
          </a:p>
          <a:p>
            <a:pPr algn="just">
              <a:buNone/>
            </a:pPr>
            <a:r>
              <a:rPr lang="ru-RU" b="1" dirty="0">
                <a:latin typeface="Comic Sans MS"/>
                <a:ea typeface="+mn-lt"/>
                <a:cs typeface="+mn-lt"/>
              </a:rPr>
              <a:t>и обогащения словаря.</a:t>
            </a:r>
            <a:endParaRPr lang="ru-RU" b="1" dirty="0">
              <a:latin typeface="Comic Sans MS"/>
              <a:ea typeface="Calibri"/>
              <a:cs typeface="Calibri"/>
            </a:endParaRPr>
          </a:p>
          <a:p>
            <a:pPr algn="just">
              <a:buNone/>
            </a:pPr>
            <a:r>
              <a:rPr lang="ru-RU" b="1" dirty="0">
                <a:latin typeface="Comic Sans MS"/>
                <a:ea typeface="+mn-lt"/>
                <a:cs typeface="+mn-lt"/>
              </a:rPr>
              <a:t>Бедность словаря мешает полноценному общению, а, следовательно, </a:t>
            </a:r>
          </a:p>
          <a:p>
            <a:pPr algn="just">
              <a:buNone/>
            </a:pPr>
            <a:r>
              <a:rPr lang="ru-RU" b="1" dirty="0">
                <a:latin typeface="Comic Sans MS"/>
                <a:ea typeface="+mn-lt"/>
                <a:cs typeface="+mn-lt"/>
              </a:rPr>
              <a:t>и общему развитию ребенка. Богатство словаря является признаком хорошо </a:t>
            </a:r>
          </a:p>
          <a:p>
            <a:pPr algn="just">
              <a:buNone/>
            </a:pPr>
            <a:r>
              <a:rPr lang="ru-RU" b="1" dirty="0">
                <a:latin typeface="Comic Sans MS"/>
                <a:ea typeface="+mn-lt"/>
                <a:cs typeface="+mn-lt"/>
              </a:rPr>
              <a:t>развитой речи и показателем высокого уровня умственного развития.</a:t>
            </a:r>
            <a:endParaRPr lang="ru-RU" b="1" dirty="0">
              <a:latin typeface="Comic Sans MS"/>
              <a:ea typeface="Calibri"/>
              <a:cs typeface="Calibri"/>
            </a:endParaRPr>
          </a:p>
          <a:p>
            <a:pPr algn="just">
              <a:buNone/>
            </a:pPr>
            <a:r>
              <a:rPr lang="ru-RU" b="1" dirty="0">
                <a:latin typeface="Comic Sans MS"/>
                <a:ea typeface="+mn-lt"/>
                <a:cs typeface="+mn-lt"/>
              </a:rPr>
              <a:t>Для того, чтобы ребенок не испытывал особых затруднений в установлении речевых контактов, </a:t>
            </a:r>
            <a:r>
              <a:rPr lang="ru-RU" b="1" dirty="0" smtClean="0">
                <a:latin typeface="Comic Sans MS"/>
                <a:ea typeface="+mn-lt"/>
                <a:cs typeface="+mn-lt"/>
              </a:rPr>
              <a:t>надо </a:t>
            </a:r>
          </a:p>
          <a:p>
            <a:pPr algn="just">
              <a:buNone/>
            </a:pPr>
            <a:r>
              <a:rPr lang="ru-RU" b="1" dirty="0" smtClean="0">
                <a:latin typeface="Comic Sans MS"/>
                <a:ea typeface="+mn-lt"/>
                <a:cs typeface="+mn-lt"/>
              </a:rPr>
              <a:t>постоянно </a:t>
            </a:r>
            <a:r>
              <a:rPr lang="ru-RU" b="1" dirty="0">
                <a:latin typeface="Comic Sans MS"/>
                <a:ea typeface="+mn-lt"/>
                <a:cs typeface="+mn-lt"/>
              </a:rPr>
              <a:t>обогащать его лексический багаж.</a:t>
            </a:r>
          </a:p>
          <a:p>
            <a:pPr algn="just">
              <a:buNone/>
            </a:pPr>
            <a:r>
              <a:rPr lang="ru-RU" b="1" dirty="0">
                <a:latin typeface="Comic Sans MS"/>
                <a:ea typeface="+mn-lt"/>
                <a:cs typeface="+mn-lt"/>
              </a:rPr>
              <a:t>Обогащение словарного запаса происходит в процессе ознакомления </a:t>
            </a:r>
          </a:p>
          <a:p>
            <a:pPr algn="just">
              <a:buNone/>
            </a:pPr>
            <a:r>
              <a:rPr lang="ru-RU" b="1" dirty="0">
                <a:latin typeface="Comic Sans MS"/>
                <a:ea typeface="+mn-lt"/>
                <a:cs typeface="+mn-lt"/>
              </a:rPr>
              <a:t>с окружающим миром, во всех видах деятельности, повседневной жизни и </a:t>
            </a:r>
          </a:p>
          <a:p>
            <a:pPr algn="just">
              <a:buNone/>
            </a:pPr>
            <a:r>
              <a:rPr lang="ru-RU" b="1" dirty="0">
                <a:latin typeface="Comic Sans MS"/>
                <a:ea typeface="+mn-lt"/>
                <a:cs typeface="+mn-lt"/>
              </a:rPr>
              <a:t>общении. Работа над словом уточняет представления детей, углубляет их </a:t>
            </a:r>
          </a:p>
          <a:p>
            <a:pPr algn="just">
              <a:buNone/>
            </a:pPr>
            <a:r>
              <a:rPr lang="ru-RU" b="1" dirty="0">
                <a:latin typeface="Comic Sans MS"/>
                <a:ea typeface="+mn-lt"/>
                <a:cs typeface="+mn-lt"/>
              </a:rPr>
              <a:t>чувства, организует социальный опыт.</a:t>
            </a:r>
            <a:endParaRPr lang="ru-RU" b="1" dirty="0">
              <a:latin typeface="Comic Sans MS"/>
              <a:ea typeface="Calibri"/>
              <a:cs typeface="Calibri"/>
            </a:endParaRPr>
          </a:p>
        </p:txBody>
      </p:sp>
    </p:spTree>
    <p:extLst>
      <p:ext uri="{BB962C8B-B14F-4D97-AF65-F5344CB8AC3E}">
        <p14:creationId xmlns:p14="http://schemas.microsoft.com/office/powerpoint/2010/main" val="3199735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3" name="Рисунок 623" descr="Изображение выглядит как текст, рама картины, снимок экрана&#10;&#10;Автоматически созданное описание">
            <a:extLst>
              <a:ext uri="{FF2B5EF4-FFF2-40B4-BE49-F238E27FC236}">
                <a16:creationId xmlns:a16="http://schemas.microsoft.com/office/drawing/2014/main" id="{C3E04E5F-871E-3B7E-BDF6-1ED2969FB88E}"/>
              </a:ext>
            </a:extLst>
          </p:cNvPr>
          <p:cNvPicPr>
            <a:picLocks noChangeAspect="1"/>
          </p:cNvPicPr>
          <p:nvPr/>
        </p:nvPicPr>
        <p:blipFill rotWithShape="1">
          <a:blip r:embed="rId2"/>
          <a:srcRect t="4436" r="405" b="5070"/>
          <a:stretch/>
        </p:blipFill>
        <p:spPr>
          <a:xfrm>
            <a:off x="-675451" y="-76576"/>
            <a:ext cx="13307699" cy="6982688"/>
          </a:xfrm>
          <a:prstGeom prst="rect">
            <a:avLst/>
          </a:prstGeom>
        </p:spPr>
      </p:pic>
      <p:sp>
        <p:nvSpPr>
          <p:cNvPr id="2" name="Заголовок 1">
            <a:extLst>
              <a:ext uri="{FF2B5EF4-FFF2-40B4-BE49-F238E27FC236}">
                <a16:creationId xmlns:a16="http://schemas.microsoft.com/office/drawing/2014/main" id="{994F93C4-F3E2-9C5A-C3F5-7D793E72DD6D}"/>
              </a:ext>
            </a:extLst>
          </p:cNvPr>
          <p:cNvSpPr>
            <a:spLocks noGrp="1"/>
          </p:cNvSpPr>
          <p:nvPr>
            <p:ph type="title"/>
          </p:nvPr>
        </p:nvSpPr>
        <p:spPr>
          <a:xfrm>
            <a:off x="2079978" y="543866"/>
            <a:ext cx="10515600" cy="1325563"/>
          </a:xfrm>
        </p:spPr>
        <p:txBody>
          <a:bodyPr/>
          <a:lstStyle/>
          <a:p>
            <a:r>
              <a:rPr lang="ru-RU" b="1" dirty="0">
                <a:latin typeface="Comic Sans MS"/>
                <a:ea typeface="+mj-lt"/>
                <a:cs typeface="+mj-lt"/>
              </a:rPr>
              <a:t>Задачи словарной работы:</a:t>
            </a:r>
            <a:endParaRPr lang="ru-RU" dirty="0">
              <a:latin typeface="Comic Sans MS"/>
              <a:ea typeface="+mj-lt"/>
              <a:cs typeface="+mj-lt"/>
            </a:endParaRPr>
          </a:p>
        </p:txBody>
      </p:sp>
      <p:graphicFrame>
        <p:nvGraphicFramePr>
          <p:cNvPr id="6" name="Схема 6">
            <a:extLst>
              <a:ext uri="{FF2B5EF4-FFF2-40B4-BE49-F238E27FC236}">
                <a16:creationId xmlns:a16="http://schemas.microsoft.com/office/drawing/2014/main" id="{282AFB96-8DF9-6C7A-E46D-4575A462BC29}"/>
              </a:ext>
            </a:extLst>
          </p:cNvPr>
          <p:cNvGraphicFramePr>
            <a:graphicFrameLocks noGrp="1"/>
          </p:cNvGraphicFramePr>
          <p:nvPr>
            <p:ph idx="1"/>
            <p:extLst>
              <p:ext uri="{D42A27DB-BD31-4B8C-83A1-F6EECF244321}">
                <p14:modId xmlns:p14="http://schemas.microsoft.com/office/powerpoint/2010/main" val="3780021951"/>
              </p:ext>
            </p:extLst>
          </p:nvPr>
        </p:nvGraphicFramePr>
        <p:xfrm>
          <a:off x="866422" y="1712735"/>
          <a:ext cx="10355675" cy="4276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435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D5B53F-A443-7B5E-8A7D-9C6964385479}"/>
              </a:ext>
            </a:extLst>
          </p:cNvPr>
          <p:cNvSpPr>
            <a:spLocks noGrp="1"/>
          </p:cNvSpPr>
          <p:nvPr>
            <p:ph type="title"/>
          </p:nvPr>
        </p:nvSpPr>
        <p:spPr>
          <a:xfrm>
            <a:off x="2051756" y="581495"/>
            <a:ext cx="10515600" cy="1325563"/>
          </a:xfrm>
        </p:spPr>
        <p:txBody>
          <a:bodyPr/>
          <a:lstStyle/>
          <a:p>
            <a:r>
              <a:rPr lang="ru-RU" b="1" dirty="0">
                <a:latin typeface="Comic Sans MS"/>
                <a:ea typeface="+mj-lt"/>
                <a:cs typeface="+mj-lt"/>
              </a:rPr>
              <a:t>Приёмы словарной работы:</a:t>
            </a:r>
            <a:endParaRPr lang="ru-RU" dirty="0">
              <a:latin typeface="Comic Sans MS"/>
              <a:ea typeface="+mj-lt"/>
              <a:cs typeface="+mj-lt"/>
            </a:endParaRPr>
          </a:p>
        </p:txBody>
      </p:sp>
      <p:graphicFrame>
        <p:nvGraphicFramePr>
          <p:cNvPr id="4" name="Схема 4">
            <a:extLst>
              <a:ext uri="{FF2B5EF4-FFF2-40B4-BE49-F238E27FC236}">
                <a16:creationId xmlns:a16="http://schemas.microsoft.com/office/drawing/2014/main" id="{5B23BC00-CDB1-FFC0-CF4B-C124C6856378}"/>
              </a:ext>
            </a:extLst>
          </p:cNvPr>
          <p:cNvGraphicFramePr>
            <a:graphicFrameLocks noGrp="1"/>
          </p:cNvGraphicFramePr>
          <p:nvPr>
            <p:ph idx="1"/>
            <p:extLst>
              <p:ext uri="{D42A27DB-BD31-4B8C-83A1-F6EECF244321}">
                <p14:modId xmlns:p14="http://schemas.microsoft.com/office/powerpoint/2010/main" val="435411169"/>
              </p:ext>
            </p:extLst>
          </p:nvPr>
        </p:nvGraphicFramePr>
        <p:xfrm>
          <a:off x="1477904" y="1910292"/>
          <a:ext cx="9471378" cy="4003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9" name="Рисунок 49" descr="Изображение выглядит как текст, электроника, дисплей, рама картины&#10;&#10;Автоматически созданное описание">
            <a:extLst>
              <a:ext uri="{FF2B5EF4-FFF2-40B4-BE49-F238E27FC236}">
                <a16:creationId xmlns:a16="http://schemas.microsoft.com/office/drawing/2014/main" id="{32BCB8A9-FE16-A722-E85B-036FAF37A7F7}"/>
              </a:ext>
            </a:extLst>
          </p:cNvPr>
          <p:cNvPicPr>
            <a:picLocks noChangeAspect="1"/>
          </p:cNvPicPr>
          <p:nvPr/>
        </p:nvPicPr>
        <p:blipFill>
          <a:blip r:embed="rId7"/>
          <a:stretch>
            <a:fillRect/>
          </a:stretch>
        </p:blipFill>
        <p:spPr>
          <a:xfrm>
            <a:off x="1881" y="-3727"/>
            <a:ext cx="12188236" cy="6865455"/>
          </a:xfrm>
          <a:prstGeom prst="rect">
            <a:avLst/>
          </a:prstGeom>
        </p:spPr>
      </p:pic>
    </p:spTree>
    <p:extLst>
      <p:ext uri="{BB962C8B-B14F-4D97-AF65-F5344CB8AC3E}">
        <p14:creationId xmlns:p14="http://schemas.microsoft.com/office/powerpoint/2010/main" val="1366707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37E0138E-33C4-F5C9-BBF1-F4B63D324137}"/>
              </a:ext>
            </a:extLst>
          </p:cNvPr>
          <p:cNvPicPr>
            <a:picLocks noGrp="1" noChangeAspect="1"/>
          </p:cNvPicPr>
          <p:nvPr>
            <p:ph idx="1"/>
          </p:nvPr>
        </p:nvPicPr>
        <p:blipFill>
          <a:blip r:embed="rId2"/>
          <a:stretch>
            <a:fillRect/>
          </a:stretch>
        </p:blipFill>
        <p:spPr>
          <a:xfrm>
            <a:off x="4621" y="588"/>
            <a:ext cx="12182756" cy="6853708"/>
          </a:xfrm>
        </p:spPr>
      </p:pic>
      <p:sp>
        <p:nvSpPr>
          <p:cNvPr id="2" name="Заголовок 1">
            <a:extLst>
              <a:ext uri="{FF2B5EF4-FFF2-40B4-BE49-F238E27FC236}">
                <a16:creationId xmlns:a16="http://schemas.microsoft.com/office/drawing/2014/main" id="{C8CED6B7-2D6D-8C1A-4E60-24BA78D1B267}"/>
              </a:ext>
            </a:extLst>
          </p:cNvPr>
          <p:cNvSpPr>
            <a:spLocks noGrp="1"/>
          </p:cNvSpPr>
          <p:nvPr>
            <p:ph type="title"/>
          </p:nvPr>
        </p:nvSpPr>
        <p:spPr>
          <a:xfrm>
            <a:off x="2870200" y="336903"/>
            <a:ext cx="7853304" cy="1325563"/>
          </a:xfrm>
        </p:spPr>
        <p:txBody>
          <a:bodyPr>
            <a:normAutofit/>
          </a:bodyPr>
          <a:lstStyle/>
          <a:p>
            <a:pPr algn="ctr"/>
            <a:r>
              <a:rPr lang="ru-RU" sz="3600" b="1" dirty="0">
                <a:latin typeface="Comic Sans MS"/>
                <a:ea typeface="+mj-lt"/>
                <a:cs typeface="+mj-lt"/>
              </a:rPr>
              <a:t>Характеристика словаря детей от 3 до 7 лет</a:t>
            </a:r>
            <a:endParaRPr lang="ru-RU" sz="3600">
              <a:latin typeface="Comic Sans MS"/>
              <a:ea typeface="+mj-lt"/>
              <a:cs typeface="+mj-lt"/>
            </a:endParaRPr>
          </a:p>
        </p:txBody>
      </p:sp>
      <p:sp>
        <p:nvSpPr>
          <p:cNvPr id="5" name="TextBox 4">
            <a:extLst>
              <a:ext uri="{FF2B5EF4-FFF2-40B4-BE49-F238E27FC236}">
                <a16:creationId xmlns:a16="http://schemas.microsoft.com/office/drawing/2014/main" id="{F06F0668-10DF-095A-C6B1-86C5DBDF6EE2}"/>
              </a:ext>
            </a:extLst>
          </p:cNvPr>
          <p:cNvSpPr txBox="1"/>
          <p:nvPr/>
        </p:nvSpPr>
        <p:spPr>
          <a:xfrm>
            <a:off x="2466623" y="1554104"/>
            <a:ext cx="6778977" cy="44781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ru-RU" sz="1500" b="1" dirty="0">
                <a:solidFill>
                  <a:srgbClr val="111111"/>
                </a:solidFill>
                <a:latin typeface="Comic Sans MS"/>
                <a:cs typeface="Segoe UI"/>
              </a:rPr>
              <a:t>От 3 до 4 лет: </a:t>
            </a:r>
          </a:p>
          <a:p>
            <a:pPr algn="just"/>
            <a:r>
              <a:rPr lang="ru-RU" sz="1500" dirty="0">
                <a:solidFill>
                  <a:srgbClr val="111111"/>
                </a:solidFill>
                <a:latin typeface="Comic Sans MS"/>
                <a:cs typeface="Segoe UI"/>
              </a:rPr>
              <a:t>- Активный словарь составляет около 1500 слов. </a:t>
            </a:r>
          </a:p>
          <a:p>
            <a:pPr algn="just"/>
            <a:r>
              <a:rPr lang="ru-RU" sz="1500" dirty="0">
                <a:solidFill>
                  <a:srgbClr val="111111"/>
                </a:solidFill>
                <a:latin typeface="Comic Sans MS"/>
                <a:cs typeface="Segoe UI"/>
              </a:rPr>
              <a:t>- Дети перечисляют свойства внутренних качеств предмета, характеризуют его. </a:t>
            </a:r>
          </a:p>
          <a:p>
            <a:pPr algn="just"/>
            <a:r>
              <a:rPr lang="ru-RU" sz="1500" dirty="0">
                <a:solidFill>
                  <a:srgbClr val="111111"/>
                </a:solidFill>
                <a:latin typeface="Comic Sans MS"/>
                <a:cs typeface="Segoe UI"/>
              </a:rPr>
              <a:t>- Учатся называть слова с противоположным значением (большой – маленький и др.). </a:t>
            </a:r>
          </a:p>
          <a:p>
            <a:pPr algn="just"/>
            <a:r>
              <a:rPr lang="ru-RU" sz="1500" dirty="0">
                <a:solidFill>
                  <a:srgbClr val="111111"/>
                </a:solidFill>
                <a:latin typeface="Comic Sans MS"/>
                <a:cs typeface="Segoe UI"/>
              </a:rPr>
              <a:t>- Формируется понимание и употребление обобщающих понятий (Игрушки, Посуда, Одежда, Обувь). </a:t>
            </a:r>
          </a:p>
          <a:p>
            <a:pPr algn="just"/>
            <a:r>
              <a:rPr lang="ru-RU" sz="1500" b="1" dirty="0">
                <a:solidFill>
                  <a:srgbClr val="111111"/>
                </a:solidFill>
                <a:latin typeface="Comic Sans MS"/>
                <a:cs typeface="Segoe UI"/>
              </a:rPr>
              <a:t>От 4 до 5 лет: </a:t>
            </a:r>
          </a:p>
          <a:p>
            <a:pPr algn="just"/>
            <a:r>
              <a:rPr lang="ru-RU" sz="1500" dirty="0">
                <a:solidFill>
                  <a:srgbClr val="111111"/>
                </a:solidFill>
                <a:latin typeface="Comic Sans MS"/>
                <a:cs typeface="Segoe UI"/>
              </a:rPr>
              <a:t>- Активный словарь от 2500 до3000 слов. В речи детей этого возраста много прилагательных, обозначающих признаки и качества предметов, отражающих временные и пространственные отношения. </a:t>
            </a:r>
          </a:p>
          <a:p>
            <a:pPr algn="just"/>
            <a:r>
              <a:rPr lang="ru-RU" sz="1500" dirty="0">
                <a:solidFill>
                  <a:srgbClr val="111111"/>
                </a:solidFill>
                <a:latin typeface="Comic Sans MS"/>
                <a:cs typeface="Segoe UI"/>
              </a:rPr>
              <a:t>- Начинают появляться притяжательные прилагательные (лисий хвост, заячья избушка). </a:t>
            </a:r>
          </a:p>
          <a:p>
            <a:pPr algn="just"/>
            <a:r>
              <a:rPr lang="ru-RU" sz="1500" dirty="0">
                <a:solidFill>
                  <a:srgbClr val="111111"/>
                </a:solidFill>
                <a:latin typeface="Comic Sans MS"/>
                <a:cs typeface="Segoe UI"/>
              </a:rPr>
              <a:t>- Пополняется глагольный словарь. Всё шире ребёнок использует наречия, личные местоимения, сложные предлоги (из-под, около и др.); </a:t>
            </a:r>
          </a:p>
          <a:p>
            <a:pPr algn="just"/>
            <a:r>
              <a:rPr lang="ru-RU" sz="1500" dirty="0">
                <a:solidFill>
                  <a:srgbClr val="111111"/>
                </a:solidFill>
                <a:latin typeface="Comic Sans MS"/>
                <a:cs typeface="Segoe UI"/>
              </a:rPr>
              <a:t>- Появляются собирательные существительные (посуда, одежда, мебель, овощи). </a:t>
            </a:r>
          </a:p>
        </p:txBody>
      </p:sp>
    </p:spTree>
    <p:extLst>
      <p:ext uri="{BB962C8B-B14F-4D97-AF65-F5344CB8AC3E}">
        <p14:creationId xmlns:p14="http://schemas.microsoft.com/office/powerpoint/2010/main" val="3858104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37E0138E-33C4-F5C9-BBF1-F4B63D324137}"/>
              </a:ext>
            </a:extLst>
          </p:cNvPr>
          <p:cNvPicPr>
            <a:picLocks noGrp="1" noChangeAspect="1"/>
          </p:cNvPicPr>
          <p:nvPr>
            <p:ph idx="1"/>
          </p:nvPr>
        </p:nvPicPr>
        <p:blipFill>
          <a:blip r:embed="rId2"/>
          <a:stretch>
            <a:fillRect/>
          </a:stretch>
        </p:blipFill>
        <p:spPr>
          <a:xfrm>
            <a:off x="4621" y="588"/>
            <a:ext cx="12182756" cy="6853708"/>
          </a:xfrm>
        </p:spPr>
      </p:pic>
      <p:sp>
        <p:nvSpPr>
          <p:cNvPr id="2" name="Заголовок 1">
            <a:extLst>
              <a:ext uri="{FF2B5EF4-FFF2-40B4-BE49-F238E27FC236}">
                <a16:creationId xmlns:a16="http://schemas.microsoft.com/office/drawing/2014/main" id="{C8CED6B7-2D6D-8C1A-4E60-24BA78D1B267}"/>
              </a:ext>
            </a:extLst>
          </p:cNvPr>
          <p:cNvSpPr>
            <a:spLocks noGrp="1"/>
          </p:cNvSpPr>
          <p:nvPr>
            <p:ph type="title"/>
          </p:nvPr>
        </p:nvSpPr>
        <p:spPr>
          <a:xfrm>
            <a:off x="2870200" y="336903"/>
            <a:ext cx="7853304" cy="1325563"/>
          </a:xfrm>
        </p:spPr>
        <p:txBody>
          <a:bodyPr>
            <a:normAutofit/>
          </a:bodyPr>
          <a:lstStyle/>
          <a:p>
            <a:pPr algn="ctr"/>
            <a:r>
              <a:rPr lang="ru-RU" sz="3600" b="1" dirty="0">
                <a:latin typeface="Comic Sans MS"/>
                <a:ea typeface="+mj-lt"/>
                <a:cs typeface="+mj-lt"/>
              </a:rPr>
              <a:t>Характеристика словаря детей от 3 до 7 лет</a:t>
            </a:r>
            <a:endParaRPr lang="ru-RU" sz="3600">
              <a:latin typeface="Comic Sans MS"/>
              <a:ea typeface="+mj-lt"/>
              <a:cs typeface="+mj-lt"/>
            </a:endParaRPr>
          </a:p>
        </p:txBody>
      </p:sp>
      <p:sp>
        <p:nvSpPr>
          <p:cNvPr id="5" name="TextBox 4">
            <a:extLst>
              <a:ext uri="{FF2B5EF4-FFF2-40B4-BE49-F238E27FC236}">
                <a16:creationId xmlns:a16="http://schemas.microsoft.com/office/drawing/2014/main" id="{F06F0668-10DF-095A-C6B1-86C5DBDF6EE2}"/>
              </a:ext>
            </a:extLst>
          </p:cNvPr>
          <p:cNvSpPr txBox="1"/>
          <p:nvPr/>
        </p:nvSpPr>
        <p:spPr>
          <a:xfrm>
            <a:off x="2137363" y="1572919"/>
            <a:ext cx="6995347"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ru-RU" sz="1500" b="1" dirty="0">
                <a:latin typeface="Comic Sans MS"/>
                <a:ea typeface="+mn-lt"/>
                <a:cs typeface="+mn-lt"/>
              </a:rPr>
              <a:t>От 5 – 6 лет:</a:t>
            </a:r>
          </a:p>
          <a:p>
            <a:pPr algn="just"/>
            <a:r>
              <a:rPr lang="ru-RU" sz="1500" dirty="0">
                <a:latin typeface="Comic Sans MS"/>
                <a:ea typeface="+mn-lt"/>
                <a:cs typeface="+mn-lt"/>
              </a:rPr>
              <a:t>- Прирост словаря за год составляет 1000 - 1200 слов.</a:t>
            </a:r>
          </a:p>
          <a:p>
            <a:pPr algn="just"/>
            <a:r>
              <a:rPr lang="ru-RU" sz="1500" dirty="0">
                <a:latin typeface="Comic Sans MS"/>
                <a:ea typeface="+mn-lt"/>
                <a:cs typeface="+mn-lt"/>
              </a:rPr>
              <a:t>- К концу шестого года жизни ребёнок дифференцирует собирательные существительные (не просто «животные», а «дикие» и «домашние»).</a:t>
            </a:r>
          </a:p>
          <a:p>
            <a:pPr algn="just"/>
            <a:r>
              <a:rPr lang="ru-RU" sz="1500" dirty="0">
                <a:latin typeface="Comic Sans MS"/>
                <a:ea typeface="+mn-lt"/>
                <a:cs typeface="+mn-lt"/>
              </a:rPr>
              <a:t>- Дети используют отвлечённые существительные (слава, смех, благо, доброта, бег, движение, ум, нрав, страх, мука, печаль, страсть, уют, грусть).</a:t>
            </a:r>
          </a:p>
          <a:p>
            <a:pPr algn="just"/>
            <a:r>
              <a:rPr lang="ru-RU" sz="1500" dirty="0">
                <a:latin typeface="Comic Sans MS"/>
                <a:ea typeface="+mn-lt"/>
                <a:cs typeface="+mn-lt"/>
              </a:rPr>
              <a:t>- Подбирают антонимы (длинный – короткий, синонимы (ходить - идти - топать – вышагивать, определения (дождь холодный, сильный, мелкий грибной).</a:t>
            </a:r>
          </a:p>
          <a:p>
            <a:pPr algn="just"/>
            <a:r>
              <a:rPr lang="ru-RU" sz="1500" dirty="0">
                <a:latin typeface="Comic Sans MS"/>
                <a:ea typeface="+mn-lt"/>
                <a:cs typeface="+mn-lt"/>
              </a:rPr>
              <a:t>- В речи ещё наблюдаются незначительные аграмматизмы!</a:t>
            </a:r>
          </a:p>
          <a:p>
            <a:pPr algn="just"/>
            <a:r>
              <a:rPr lang="ru-RU" sz="1500" b="1" dirty="0">
                <a:latin typeface="Comic Sans MS"/>
                <a:ea typeface="+mn-lt"/>
                <a:cs typeface="+mn-lt"/>
              </a:rPr>
              <a:t>От 6 – до 7 лет:</a:t>
            </a:r>
          </a:p>
          <a:p>
            <a:pPr algn="just"/>
            <a:r>
              <a:rPr lang="ru-RU" sz="1500" dirty="0">
                <a:latin typeface="Comic Sans MS"/>
                <a:ea typeface="+mn-lt"/>
                <a:cs typeface="+mn-lt"/>
              </a:rPr>
              <a:t>- Обогащение словаря продолжается.</a:t>
            </a:r>
          </a:p>
          <a:p>
            <a:pPr algn="just"/>
            <a:r>
              <a:rPr lang="ru-RU" sz="1500" dirty="0">
                <a:latin typeface="Comic Sans MS"/>
                <a:ea typeface="+mn-lt"/>
                <a:cs typeface="+mn-lt"/>
              </a:rPr>
              <a:t>- Ребёнок семи лет свободно общается со взрослыми и сверстниками, может поддерживать разговор на любую тему, доступную его возрасту.</a:t>
            </a:r>
          </a:p>
          <a:p>
            <a:pPr algn="just"/>
            <a:r>
              <a:rPr lang="ru-RU" sz="1500" dirty="0">
                <a:latin typeface="Comic Sans MS"/>
                <a:ea typeface="+mn-lt"/>
                <a:cs typeface="+mn-lt"/>
              </a:rPr>
              <a:t>- Чаще начинает употреблять в своей речи сложные слова (длинноногий жираф, пользуется эпитетами (золотая осень, понимает метафоры (море смеялось).</a:t>
            </a:r>
          </a:p>
          <a:p>
            <a:pPr algn="just"/>
            <a:r>
              <a:rPr lang="ru-RU" sz="1500" dirty="0">
                <a:latin typeface="Comic Sans MS"/>
                <a:ea typeface="+mn-lt"/>
                <a:cs typeface="+mn-lt"/>
              </a:rPr>
              <a:t>- У ребёнка складываются представления о многозначности слов (чистая рубашка, чистый воздух).</a:t>
            </a:r>
          </a:p>
        </p:txBody>
      </p:sp>
    </p:spTree>
    <p:extLst>
      <p:ext uri="{BB962C8B-B14F-4D97-AF65-F5344CB8AC3E}">
        <p14:creationId xmlns:p14="http://schemas.microsoft.com/office/powerpoint/2010/main" val="3701299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descr="Изображение выглядит как текст, электроника, снимок экрана, дисплей&#10;&#10;Автоматически созданное описание">
            <a:extLst>
              <a:ext uri="{FF2B5EF4-FFF2-40B4-BE49-F238E27FC236}">
                <a16:creationId xmlns:a16="http://schemas.microsoft.com/office/drawing/2014/main" id="{036DC76E-AC28-D4BD-6CD8-595D94D3F0DD}"/>
              </a:ext>
            </a:extLst>
          </p:cNvPr>
          <p:cNvPicPr>
            <a:picLocks noChangeAspect="1"/>
          </p:cNvPicPr>
          <p:nvPr/>
        </p:nvPicPr>
        <p:blipFill>
          <a:blip r:embed="rId2"/>
          <a:stretch>
            <a:fillRect/>
          </a:stretch>
        </p:blipFill>
        <p:spPr>
          <a:xfrm>
            <a:off x="1881" y="-3546"/>
            <a:ext cx="12188236" cy="6865090"/>
          </a:xfrm>
          <a:prstGeom prst="rect">
            <a:avLst/>
          </a:prstGeom>
        </p:spPr>
      </p:pic>
      <p:sp>
        <p:nvSpPr>
          <p:cNvPr id="2" name="Заголовок 1">
            <a:extLst>
              <a:ext uri="{FF2B5EF4-FFF2-40B4-BE49-F238E27FC236}">
                <a16:creationId xmlns:a16="http://schemas.microsoft.com/office/drawing/2014/main" id="{5702C5F5-FC4A-5AFF-1EB5-12F95B3B32BD}"/>
              </a:ext>
            </a:extLst>
          </p:cNvPr>
          <p:cNvSpPr>
            <a:spLocks noGrp="1"/>
          </p:cNvSpPr>
          <p:nvPr>
            <p:ph type="title"/>
          </p:nvPr>
        </p:nvSpPr>
        <p:spPr>
          <a:xfrm>
            <a:off x="838200" y="553273"/>
            <a:ext cx="10515600" cy="1325563"/>
          </a:xfrm>
        </p:spPr>
        <p:txBody>
          <a:bodyPr>
            <a:normAutofit fontScale="90000"/>
          </a:bodyPr>
          <a:lstStyle/>
          <a:p>
            <a:pPr algn="ctr"/>
            <a:r>
              <a:rPr lang="ru-RU" b="1" dirty="0">
                <a:latin typeface="Comic Sans MS"/>
                <a:ea typeface="+mj-lt"/>
                <a:cs typeface="+mj-lt"/>
              </a:rPr>
              <a:t>Дидактические игры для обогащения словарного запаса детей</a:t>
            </a:r>
            <a:endParaRPr lang="ru-RU" dirty="0">
              <a:latin typeface="Comic Sans MS"/>
              <a:ea typeface="+mj-lt"/>
              <a:cs typeface="+mj-lt"/>
            </a:endParaRPr>
          </a:p>
        </p:txBody>
      </p:sp>
      <p:sp>
        <p:nvSpPr>
          <p:cNvPr id="3" name="Объект 2">
            <a:extLst>
              <a:ext uri="{FF2B5EF4-FFF2-40B4-BE49-F238E27FC236}">
                <a16:creationId xmlns:a16="http://schemas.microsoft.com/office/drawing/2014/main" id="{0E764BAD-A40C-06D4-4E6A-95882C7E5FD3}"/>
              </a:ext>
            </a:extLst>
          </p:cNvPr>
          <p:cNvSpPr>
            <a:spLocks noGrp="1"/>
          </p:cNvSpPr>
          <p:nvPr>
            <p:ph idx="1"/>
          </p:nvPr>
        </p:nvSpPr>
        <p:spPr>
          <a:xfrm>
            <a:off x="1007533" y="1910292"/>
            <a:ext cx="10176934" cy="4351338"/>
          </a:xfrm>
        </p:spPr>
        <p:txBody>
          <a:bodyPr vert="horz" lIns="91440" tIns="45720" rIns="91440" bIns="45720" rtlCol="0" anchor="t">
            <a:noAutofit/>
          </a:bodyPr>
          <a:lstStyle/>
          <a:p>
            <a:pPr algn="just">
              <a:buNone/>
            </a:pPr>
            <a:r>
              <a:rPr lang="ru-RU" sz="1800" dirty="0">
                <a:latin typeface="Comic Sans MS"/>
                <a:ea typeface="+mn-lt"/>
                <a:cs typeface="+mn-lt"/>
              </a:rPr>
              <a:t>Во второй младшей группе основное внимание уделяется задаче накопления, обогащения словаря, которая тесно связана с расширением знаний и представлений об окружающем.</a:t>
            </a:r>
          </a:p>
          <a:p>
            <a:pPr algn="just">
              <a:buNone/>
            </a:pPr>
            <a:r>
              <a:rPr lang="ru-RU" sz="1800" dirty="0">
                <a:latin typeface="Comic Sans MS"/>
                <a:ea typeface="+mn-lt"/>
                <a:cs typeface="+mn-lt"/>
              </a:rPr>
              <a:t>В этом возрасте значительное место отводиться использованию наглядности </a:t>
            </a:r>
          </a:p>
          <a:p>
            <a:pPr algn="just">
              <a:buNone/>
            </a:pPr>
            <a:r>
              <a:rPr lang="ru-RU" sz="1800" dirty="0">
                <a:latin typeface="Comic Sans MS"/>
                <a:ea typeface="+mn-lt"/>
                <a:cs typeface="+mn-lt"/>
              </a:rPr>
              <a:t>(игрушки, картины, а также речи взрослого.</a:t>
            </a:r>
            <a:endParaRPr lang="ru-RU" dirty="0"/>
          </a:p>
          <a:p>
            <a:pPr algn="just">
              <a:buNone/>
            </a:pPr>
            <a:r>
              <a:rPr lang="ru-RU" sz="1800" b="1" dirty="0">
                <a:latin typeface="Comic Sans MS"/>
                <a:ea typeface="+mn-lt"/>
                <a:cs typeface="+mn-lt"/>
              </a:rPr>
              <a:t>Игра «Назови, что (кто) это?»</a:t>
            </a:r>
          </a:p>
          <a:p>
            <a:pPr algn="just">
              <a:buNone/>
            </a:pPr>
            <a:r>
              <a:rPr lang="ru-RU" sz="1800" b="1" dirty="0">
                <a:latin typeface="Comic Sans MS"/>
                <a:ea typeface="+mn-lt"/>
                <a:cs typeface="+mn-lt"/>
              </a:rPr>
              <a:t>Цель:</a:t>
            </a:r>
            <a:r>
              <a:rPr lang="ru-RU" sz="1800" dirty="0">
                <a:latin typeface="Comic Sans MS"/>
                <a:ea typeface="+mn-lt"/>
                <a:cs typeface="+mn-lt"/>
              </a:rPr>
              <a:t> обогащение и активизация словарного запаса детей. Называем конкретные существительные по теме «Игрушки», «Посуда», «Одежда», «Животные».</a:t>
            </a:r>
          </a:p>
          <a:p>
            <a:pPr algn="just">
              <a:buNone/>
            </a:pPr>
            <a:r>
              <a:rPr lang="ru-RU" sz="1800" b="1" dirty="0">
                <a:latin typeface="Comic Sans MS"/>
                <a:ea typeface="+mn-lt"/>
                <a:cs typeface="+mn-lt"/>
              </a:rPr>
              <a:t>Игра «Назови части тела»</a:t>
            </a:r>
          </a:p>
          <a:p>
            <a:pPr algn="just">
              <a:buNone/>
            </a:pPr>
            <a:r>
              <a:rPr lang="ru-RU" sz="1800" b="1" dirty="0">
                <a:latin typeface="Comic Sans MS"/>
                <a:ea typeface="+mn-lt"/>
                <a:cs typeface="+mn-lt"/>
              </a:rPr>
              <a:t>Цель:</a:t>
            </a:r>
            <a:r>
              <a:rPr lang="ru-RU" sz="1800" dirty="0">
                <a:latin typeface="Comic Sans MS"/>
                <a:ea typeface="+mn-lt"/>
                <a:cs typeface="+mn-lt"/>
              </a:rPr>
              <a:t> активизация словарного запаса за счет названий частей тела. </a:t>
            </a:r>
          </a:p>
          <a:p>
            <a:pPr algn="just">
              <a:buNone/>
            </a:pPr>
            <a:r>
              <a:rPr lang="ru-RU" sz="1800" dirty="0">
                <a:latin typeface="Comic Sans MS"/>
                <a:ea typeface="+mn-lt"/>
                <a:cs typeface="+mn-lt"/>
              </a:rPr>
              <a:t>В младшей группе называем: нос, рот, глаза, грудь, живот, руки, ноги; </a:t>
            </a:r>
            <a:endParaRPr lang="ru-RU" dirty="0">
              <a:latin typeface="Calibri" panose="020F0502020204030204"/>
              <a:ea typeface="+mn-lt"/>
              <a:cs typeface="+mn-lt"/>
            </a:endParaRPr>
          </a:p>
          <a:p>
            <a:pPr algn="just">
              <a:buNone/>
            </a:pPr>
            <a:r>
              <a:rPr lang="ru-RU" sz="1800" dirty="0">
                <a:latin typeface="Comic Sans MS"/>
                <a:ea typeface="+mn-lt"/>
                <a:cs typeface="+mn-lt"/>
              </a:rPr>
              <a:t>в средней группе – локоть, колено, ноготь.</a:t>
            </a:r>
            <a:endParaRPr lang="ru-RU" dirty="0">
              <a:ea typeface="Calibri"/>
              <a:cs typeface="Calibri"/>
            </a:endParaRPr>
          </a:p>
        </p:txBody>
      </p:sp>
    </p:spTree>
    <p:extLst>
      <p:ext uri="{BB962C8B-B14F-4D97-AF65-F5344CB8AC3E}">
        <p14:creationId xmlns:p14="http://schemas.microsoft.com/office/powerpoint/2010/main" val="6062124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1469</Words>
  <Application>Microsoft Office PowerPoint</Application>
  <PresentationFormat>Широкоэкранный</PresentationFormat>
  <Paragraphs>157</Paragraphs>
  <Slides>18</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18</vt:i4>
      </vt:variant>
    </vt:vector>
  </HeadingPairs>
  <TitlesOfParts>
    <vt:vector size="26" baseType="lpstr">
      <vt:lpstr>Arial</vt:lpstr>
      <vt:lpstr>Calibri</vt:lpstr>
      <vt:lpstr>Calibri Light</vt:lpstr>
      <vt:lpstr>Century Gothic</vt:lpstr>
      <vt:lpstr>Comic Sans MS</vt:lpstr>
      <vt:lpstr>Segoe UI</vt:lpstr>
      <vt:lpstr>Times New Roman</vt:lpstr>
      <vt:lpstr>Тема Office</vt:lpstr>
      <vt:lpstr>Обогащаем словарь детей</vt:lpstr>
      <vt:lpstr>Презентация PowerPoint</vt:lpstr>
      <vt:lpstr>Презентация PowerPoint</vt:lpstr>
      <vt:lpstr>Презентация PowerPoint</vt:lpstr>
      <vt:lpstr>Задачи словарной работы:</vt:lpstr>
      <vt:lpstr>Приёмы словарной работы:</vt:lpstr>
      <vt:lpstr>Характеристика словаря детей от 3 до 7 лет</vt:lpstr>
      <vt:lpstr>Характеристика словаря детей от 3 до 7 лет</vt:lpstr>
      <vt:lpstr>Дидактические игры для обогащения словарного запаса детей</vt:lpstr>
      <vt:lpstr>Дидактические игры для обогащения словарного запаса детей</vt:lpstr>
      <vt:lpstr>Дидактические игры для обогащения словарного запаса детей</vt:lpstr>
      <vt:lpstr>Дидактические игры для обогащения словарного запаса детей</vt:lpstr>
      <vt:lpstr>Дидактические игры для обогащения словарного запаса детей</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
  <cp:lastModifiedBy>HOME</cp:lastModifiedBy>
  <cp:revision>336</cp:revision>
  <dcterms:created xsi:type="dcterms:W3CDTF">2023-03-01T21:05:17Z</dcterms:created>
  <dcterms:modified xsi:type="dcterms:W3CDTF">2023-05-02T07:30:39Z</dcterms:modified>
</cp:coreProperties>
</file>